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28" name="Nadpis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cxnSp>
        <p:nvCxnSpPr>
          <p:cNvPr id="8" name="Rovná spojnica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á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Zástupný symbol dátumu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9. 10. 2012</a:t>
            </a:fld>
            <a:endParaRPr lang="sk-SK"/>
          </a:p>
        </p:txBody>
      </p:sp>
      <p:sp>
        <p:nvSpPr>
          <p:cNvPr id="16" name="Zástupný symbol čísla snímky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7" name="Zástupný symbol päty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9. 10. 2012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9. 10. 2012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obsahu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9. 10. 2012</a:t>
            </a:fld>
            <a:endParaRPr lang="sk-SK"/>
          </a:p>
        </p:txBody>
      </p:sp>
      <p:sp>
        <p:nvSpPr>
          <p:cNvPr id="15" name="Zástupný symbol čísla snímky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6" name="Zástupný symbol päty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9. 10. 2012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cxnSp>
        <p:nvCxnSpPr>
          <p:cNvPr id="7" name="Rovná spojnica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9. 10. 2012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1" name="Zástupný symbol obsahu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3" name="Zástupný symbol obsahu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9. 10. 2012</a:t>
            </a:fld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32" name="Zástupný symbol obsahu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34" name="Zástupný symbol obsahu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2" name="Zástupný symbol textu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cxnSp>
        <p:nvCxnSpPr>
          <p:cNvPr id="10" name="Rovná spojnica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ovná spojnica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9. 10. 2012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9. 10. 2012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Zástupný symbol obsahu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31" name="Nadpis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8" name="Zástupný symbol dátumu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9. 10. 2012</a:t>
            </a:fld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0" name="Zástupný symbol päty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sk-SK" smtClean="0"/>
              <a:t>Ak chcete pridať obrázok, kliknite na ikonu</a:t>
            </a:r>
            <a:endParaRPr kumimoji="0" lang="en-US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8" name="Zástupný symbol dátumu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9. 10. 2012</a:t>
            </a:fld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0" name="Zástupný symbol päty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textu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24" name="Zástupný symbol dátumu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A812B65-9A1B-42FF-8DDA-365A2B0950AF}" type="datetimeFigureOut">
              <a:rPr lang="sk-SK" smtClean="0"/>
              <a:pPr/>
              <a:t>9. 10. 2012</a:t>
            </a:fld>
            <a:endParaRPr lang="sk-SK"/>
          </a:p>
        </p:txBody>
      </p:sp>
      <p:sp>
        <p:nvSpPr>
          <p:cNvPr id="10" name="Zástupný symbol päty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k-SK"/>
          </a:p>
        </p:txBody>
      </p:sp>
      <p:sp>
        <p:nvSpPr>
          <p:cNvPr id="22" name="Zástupný symbol čísla snímky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5" name="Zástupný symbol nadpisu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sk.wikipedia.org/wiki/2003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sk.wikipedia.org/wiki/Mongoli" TargetMode="External"/><Relationship Id="rId2" Type="http://schemas.openxmlformats.org/officeDocument/2006/relationships/hyperlink" Target="http://sk.wikipedia.org/w/index.php?title=Buzkashi&amp;action=edit&amp;redlink=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sk.wikipedia.org/wiki/K%C3%B4%C5%88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sk.wikipedia.org/wiki/Ovocie" TargetMode="External"/><Relationship Id="rId2" Type="http://schemas.openxmlformats.org/officeDocument/2006/relationships/hyperlink" Target="http://sk.wikipedia.org/wiki/Afganci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jpeg"/><Relationship Id="rId5" Type="http://schemas.openxmlformats.org/officeDocument/2006/relationships/hyperlink" Target="http://sk.wikipedia.org/wiki/%C4%8Caj" TargetMode="External"/><Relationship Id="rId4" Type="http://schemas.openxmlformats.org/officeDocument/2006/relationships/hyperlink" Target="http://sk.wikipedia.org/wiki/Zelenina" TargetMode="Externa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://sk.wikipedia.org/wiki/Amudarja" TargetMode="External"/><Relationship Id="rId13" Type="http://schemas.openxmlformats.org/officeDocument/2006/relationships/hyperlink" Target="http://sk.wikipedia.org/wiki/K%C3%A1bul" TargetMode="External"/><Relationship Id="rId3" Type="http://schemas.openxmlformats.org/officeDocument/2006/relationships/hyperlink" Target="http://sk.wikipedia.org/wiki/%C5%BDeleznica" TargetMode="External"/><Relationship Id="rId7" Type="http://schemas.openxmlformats.org/officeDocument/2006/relationships/hyperlink" Target="http://sk.wikipedia.org/wiki/Rieka" TargetMode="External"/><Relationship Id="rId12" Type="http://schemas.openxmlformats.org/officeDocument/2006/relationships/hyperlink" Target="http://sk.wikipedia.org/wiki/Letisko" TargetMode="External"/><Relationship Id="rId2" Type="http://schemas.openxmlformats.org/officeDocument/2006/relationships/hyperlink" Target="http://sk.wikipedia.org/wiki/Ekonomik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k.wikipedia.org/wiki/Uzbekistan" TargetMode="External"/><Relationship Id="rId11" Type="http://schemas.openxmlformats.org/officeDocument/2006/relationships/hyperlink" Target="http://sk.wikipedia.org/wiki/Leteck%C3%A1_doprava" TargetMode="External"/><Relationship Id="rId5" Type="http://schemas.openxmlformats.org/officeDocument/2006/relationships/hyperlink" Target="http://sk.wikipedia.org/wiki/Turkm%C3%A9nsko" TargetMode="External"/><Relationship Id="rId10" Type="http://schemas.openxmlformats.org/officeDocument/2006/relationships/hyperlink" Target="http://sk.wikipedia.org/wiki/Bicykel" TargetMode="External"/><Relationship Id="rId4" Type="http://schemas.openxmlformats.org/officeDocument/2006/relationships/hyperlink" Target="http://sk.wikipedia.org/wiki/Ko%C4%BEajnica" TargetMode="External"/><Relationship Id="rId9" Type="http://schemas.openxmlformats.org/officeDocument/2006/relationships/hyperlink" Target="http://sk.wikipedia.org/wiki/Autobus" TargetMode="External"/><Relationship Id="rId14" Type="http://schemas.openxmlformats.org/officeDocument/2006/relationships/hyperlink" Target="http://sk.wikipedia.org/wiki/Kandah%C3%A1r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err="1" smtClean="0"/>
              <a:t>D.Madoran</a:t>
            </a:r>
            <a:endParaRPr lang="sk-SK" dirty="0" smtClean="0"/>
          </a:p>
          <a:p>
            <a:r>
              <a:rPr lang="sk-SK" dirty="0" smtClean="0"/>
              <a:t>IX.B</a:t>
            </a:r>
          </a:p>
          <a:p>
            <a:r>
              <a:rPr lang="sk-SK" dirty="0" err="1" smtClean="0"/>
              <a:t>Zš-Michaľany</a:t>
            </a: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Afganistan </a:t>
            </a:r>
            <a:endParaRPr lang="sk-SK" dirty="0"/>
          </a:p>
        </p:txBody>
      </p:sp>
      <p:pic>
        <p:nvPicPr>
          <p:cNvPr id="4" name="Obrázok 3" descr="125px-Flag_of_Afghanistan.sv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228600"/>
            <a:ext cx="2639458" cy="1752600"/>
          </a:xfrm>
          <a:prstGeom prst="rect">
            <a:avLst/>
          </a:prstGeom>
        </p:spPr>
      </p:pic>
      <p:pic>
        <p:nvPicPr>
          <p:cNvPr id="1026" name="Picture 2" descr="C:\Users\Student_10\Documents\Afganistan\85px-Coat_of_arms_of_Afghanistan.sv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7600" y="380999"/>
            <a:ext cx="1343025" cy="1358825"/>
          </a:xfrm>
          <a:prstGeom prst="rect">
            <a:avLst/>
          </a:prstGeom>
          <a:noFill/>
        </p:spPr>
      </p:pic>
      <p:pic>
        <p:nvPicPr>
          <p:cNvPr id="1027" name="Picture 3" descr="C:\Users\Student_10\Documents\Afganistan\prevziať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22442" y="4114800"/>
            <a:ext cx="2988183" cy="2362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sk-SK" dirty="0" err="1" smtClean="0"/>
              <a:t>Poľnohospodárstvo:najväčším</a:t>
            </a:r>
            <a:r>
              <a:rPr lang="sk-SK" dirty="0" smtClean="0"/>
              <a:t> sektorom afganskej ekonomiky a zdrojom obživy asi pre 85 % obyvateľov. Krajina je stále závislá na dovoze surovín z ostatných krajín sveta. Napríklad za obdobie od júna 1998 do júla 1999 bola odhadovaná potreba dodávok potravín do Afganistanu vyčíslená na 740 000 ton.</a:t>
            </a:r>
          </a:p>
          <a:p>
            <a:r>
              <a:rPr lang="sk-SK" dirty="0" smtClean="0"/>
              <a:t>Veľmi znepokojujúci je aj veľký rast cien základných potravín pri stále rovnakých platoch obyvateľov. Tak napríklad sedemčlenná rodina v Kábule zarobí v priemere 1,14 USD za 1 deň. Aj napriek tomu, že poľnohospodárstvom sa živí väčšina obyvateľov Afganistanu, len veľmi malá časť </a:t>
            </a:r>
            <a:r>
              <a:rPr lang="sk-SK" dirty="0" err="1" smtClean="0"/>
              <a:t>tohoto</a:t>
            </a:r>
            <a:r>
              <a:rPr lang="sk-SK" dirty="0" smtClean="0"/>
              <a:t> štátu je pre poľnohospodárstvo vhodná. Najčastejšie sa s poľnohospodármi môžeme stretnúť v malých zelených údoliach, ktoré sú rozosiate po celej krajine. Väčšina týchto miest však potrebuje systém </a:t>
            </a:r>
            <a:r>
              <a:rPr lang="sk-SK" dirty="0" err="1" smtClean="0"/>
              <a:t>zavlažovaniaNajdôležitejšie</a:t>
            </a:r>
            <a:r>
              <a:rPr lang="sk-SK" dirty="0" smtClean="0"/>
              <a:t> plodiny:</a:t>
            </a:r>
          </a:p>
          <a:p>
            <a:r>
              <a:rPr lang="sk-SK" dirty="0" smtClean="0"/>
              <a:t>Pšenica</a:t>
            </a:r>
          </a:p>
          <a:p>
            <a:r>
              <a:rPr lang="sk-SK" dirty="0" smtClean="0"/>
              <a:t>Jačmeň</a:t>
            </a:r>
          </a:p>
          <a:p>
            <a:r>
              <a:rPr lang="sk-SK" dirty="0" smtClean="0"/>
              <a:t>Kukurica</a:t>
            </a:r>
          </a:p>
          <a:p>
            <a:r>
              <a:rPr lang="sk-SK" dirty="0" smtClean="0"/>
              <a:t>Ryža</a:t>
            </a:r>
          </a:p>
          <a:p>
            <a:r>
              <a:rPr lang="sk-SK" dirty="0" smtClean="0"/>
              <a:t>Bavlna</a:t>
            </a:r>
          </a:p>
          <a:p>
            <a:r>
              <a:rPr lang="sk-SK" dirty="0" smtClean="0"/>
              <a:t>Zemiaky</a:t>
            </a:r>
          </a:p>
          <a:p>
            <a:r>
              <a:rPr lang="sk-SK" dirty="0" smtClean="0"/>
              <a:t>Ovocie a orechy (grepy, melóny)</a:t>
            </a:r>
          </a:p>
          <a:p>
            <a:r>
              <a:rPr lang="sk-SK" dirty="0" smtClean="0"/>
              <a:t>Afganské grepy a melóny sú vo svete preslávené vďaka mimoriadnej sladkosti. </a:t>
            </a:r>
          </a:p>
          <a:p>
            <a:r>
              <a:rPr lang="sk-SK" dirty="0" smtClean="0"/>
              <a:t>Nemenej dôležitý je pre Afganistan tiež chov domácich zvierat. Najčastejšie sa chovajú ovce, osly a špeciálny typ oviec – tzv. Karakulské ovce.  Osly sa chovajú ako ťažné a nosné zvieratá.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4" name="Obrázok 3" descr="prevziať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91000" y="3242982"/>
            <a:ext cx="2133600" cy="190051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 smtClean="0"/>
              <a:t>Nerastné bohatstvo: jedna z veľkých šancí Afganistanu do budúcna. Afganistan ho má totiž mnoho. Nerastné zdroje, ktoré možno v Afganistane nájsť:</a:t>
            </a:r>
          </a:p>
          <a:p>
            <a:r>
              <a:rPr lang="sk-SK" dirty="0" smtClean="0"/>
              <a:t>Zásoby uhlia (ťaží sa vo veľkom množstve)</a:t>
            </a:r>
          </a:p>
          <a:p>
            <a:r>
              <a:rPr lang="sk-SK" dirty="0" smtClean="0"/>
              <a:t>Meď (ťaží sa v malom množstve)</a:t>
            </a:r>
          </a:p>
          <a:p>
            <a:r>
              <a:rPr lang="sk-SK" dirty="0" smtClean="0"/>
              <a:t>Zlato (ťaží sa v malom množstve)</a:t>
            </a:r>
          </a:p>
          <a:p>
            <a:r>
              <a:rPr lang="sk-SK" dirty="0" smtClean="0"/>
              <a:t>Striebro (ťaží sa v malom množstve)</a:t>
            </a:r>
          </a:p>
          <a:p>
            <a:r>
              <a:rPr lang="sk-SK" dirty="0" smtClean="0"/>
              <a:t>Soľ (ťaží sa v malom množstve)</a:t>
            </a:r>
          </a:p>
          <a:p>
            <a:r>
              <a:rPr lang="sk-SK" dirty="0" smtClean="0"/>
              <a:t>Ropa (menšie nálezisko – neťaží sa)</a:t>
            </a:r>
          </a:p>
          <a:p>
            <a:r>
              <a:rPr lang="sk-SK" dirty="0" smtClean="0"/>
              <a:t>Zemný plyn (stále ešte nedoťažený)</a:t>
            </a:r>
          </a:p>
          <a:p>
            <a:r>
              <a:rPr lang="sk-SK" dirty="0" smtClean="0"/>
              <a:t>Železná ruda, chróm, urán (všetko malé zásoby)</a:t>
            </a:r>
          </a:p>
          <a:p>
            <a:pPr>
              <a:buNone/>
            </a:pP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k-SK" dirty="0" smtClean="0"/>
              <a:t>Ide o obyvateľov rôznych národností (</a:t>
            </a:r>
            <a:r>
              <a:rPr lang="sk-SK" dirty="0" err="1" smtClean="0"/>
              <a:t>Paštúni</a:t>
            </a:r>
            <a:r>
              <a:rPr lang="sk-SK" dirty="0" smtClean="0"/>
              <a:t> (=</a:t>
            </a:r>
            <a:r>
              <a:rPr lang="sk-SK" dirty="0" err="1" smtClean="0"/>
              <a:t>Paštuni</a:t>
            </a:r>
            <a:r>
              <a:rPr lang="sk-SK" dirty="0" smtClean="0"/>
              <a:t>, Afganci), Tadžici, Uzbeci, Kirgizi atď.), mnoho etník, </a:t>
            </a:r>
          </a:p>
          <a:p>
            <a:r>
              <a:rPr lang="sk-SK" dirty="0" smtClean="0"/>
              <a:t>Najväčším a zároveň hlavným mestom je Kábul. Žije v ňom približne 2 994 000 obyvateľov. </a:t>
            </a:r>
          </a:p>
          <a:p>
            <a:r>
              <a:rPr lang="sk-SK" dirty="0" smtClean="0"/>
              <a:t>K ďalším významným centrám potom patria </a:t>
            </a:r>
            <a:r>
              <a:rPr lang="sk-SK" dirty="0" err="1" smtClean="0"/>
              <a:t>Kandahár</a:t>
            </a:r>
            <a:r>
              <a:rPr lang="sk-SK" dirty="0" smtClean="0"/>
              <a:t> a </a:t>
            </a:r>
            <a:r>
              <a:rPr lang="sk-SK" dirty="0" err="1" smtClean="0"/>
              <a:t>Herát</a:t>
            </a:r>
            <a:r>
              <a:rPr lang="sk-SK" dirty="0" smtClean="0"/>
              <a:t> </a:t>
            </a:r>
          </a:p>
          <a:p>
            <a:r>
              <a:rPr lang="sk-SK" dirty="0" smtClean="0"/>
              <a:t>Len asi 20 % obyvateľov Afganistanu (asi 5 mil.) žije v mestách.</a:t>
            </a:r>
          </a:p>
          <a:p>
            <a:r>
              <a:rPr lang="sk-SK" dirty="0" err="1" smtClean="0"/>
              <a:t>Jazyk:Paštčinou</a:t>
            </a:r>
            <a:r>
              <a:rPr lang="sk-SK" dirty="0" smtClean="0"/>
              <a:t> hovoria prevažne </a:t>
            </a:r>
            <a:r>
              <a:rPr lang="sk-SK" dirty="0" err="1" smtClean="0"/>
              <a:t>Paštúni</a:t>
            </a:r>
            <a:r>
              <a:rPr lang="sk-SK" dirty="0" smtClean="0"/>
              <a:t> (vyše 1/3 obyvateľov), </a:t>
            </a:r>
            <a:r>
              <a:rPr lang="sk-SK" dirty="0" err="1" smtClean="0"/>
              <a:t>daríjčinu</a:t>
            </a:r>
            <a:r>
              <a:rPr lang="sk-SK" dirty="0" smtClean="0"/>
              <a:t> možno potom počuť z úst Tadžikov, </a:t>
            </a:r>
            <a:r>
              <a:rPr lang="sk-SK" dirty="0" err="1" smtClean="0"/>
              <a:t>Hazárov</a:t>
            </a:r>
            <a:r>
              <a:rPr lang="sk-SK" dirty="0" smtClean="0"/>
              <a:t> (</a:t>
            </a:r>
            <a:r>
              <a:rPr lang="sk-SK" dirty="0" err="1" smtClean="0"/>
              <a:t>Hazarov</a:t>
            </a:r>
            <a:r>
              <a:rPr lang="sk-SK" dirty="0" smtClean="0"/>
              <a:t>), </a:t>
            </a:r>
            <a:r>
              <a:rPr lang="sk-SK" dirty="0" err="1" smtClean="0"/>
              <a:t>Ajmákov</a:t>
            </a:r>
            <a:r>
              <a:rPr lang="sk-SK" dirty="0" smtClean="0"/>
              <a:t>  a </a:t>
            </a:r>
            <a:r>
              <a:rPr lang="sk-SK" dirty="0" err="1" smtClean="0"/>
              <a:t>Kizilbašov</a:t>
            </a:r>
            <a:r>
              <a:rPr lang="sk-SK" dirty="0" smtClean="0"/>
              <a:t> (týmto jazykom tak rozpráva viac ako polovica obyvateľov Afganistanu). Ďalšie indoeurópske jazyky sú zastúpené už len okrajovo. Celkový počet jazykov v Afganistane sa odhaduje na 50.</a:t>
            </a:r>
          </a:p>
          <a:p>
            <a:r>
              <a:rPr lang="sk-SK" dirty="0" smtClean="0"/>
              <a:t>Až štyri milióny afganských detí sa v roku </a:t>
            </a:r>
            <a:r>
              <a:rPr lang="sk-SK" dirty="0" smtClean="0">
                <a:hlinkClick r:id="rId2" tooltip="2003"/>
              </a:rPr>
              <a:t>2003</a:t>
            </a:r>
            <a:r>
              <a:rPr lang="sk-SK" dirty="0" smtClean="0"/>
              <a:t> prihlásili do školy, čo je asi najviac v histórii tejto krajiny. Vzdelanie je dostupné pre obidve pohlavia. Gramotnosť je 36 %</a:t>
            </a:r>
          </a:p>
          <a:p>
            <a:r>
              <a:rPr lang="sk-SK" dirty="0" smtClean="0"/>
              <a:t>V krajine prevláda jednoznačne islam.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Obyvateľstvo</a:t>
            </a:r>
            <a:endParaRPr lang="sk-SK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V Afganistane sa stretneme len s hudbou miestnou. Napriek tomu nemožno povedať, že by si Afganci nemohli vybrať z viac odnoží hudby – naopak. Zrejme najobľúbenejšia je však tradičná afganská hudba. </a:t>
            </a:r>
          </a:p>
          <a:p>
            <a:r>
              <a:rPr lang="sk-SK" dirty="0" smtClean="0"/>
              <a:t>Využíva sa pri nej veľa zvláštnych nástrojov, ktoré nemožno vidieť nikde inde než tu. Ide hlavne o rôzne druhy bubienkov, bubnov a strunových nástrojov – pre zaujímavosť názvy niektorých z nich:</a:t>
            </a:r>
          </a:p>
          <a:p>
            <a:r>
              <a:rPr lang="sk-SK" dirty="0" err="1" smtClean="0"/>
              <a:t>Richak</a:t>
            </a:r>
            <a:r>
              <a:rPr lang="sk-SK" dirty="0" smtClean="0"/>
              <a:t> (akási miestna basa)</a:t>
            </a:r>
          </a:p>
          <a:p>
            <a:r>
              <a:rPr lang="sk-SK" dirty="0" err="1" smtClean="0"/>
              <a:t>Waj</a:t>
            </a:r>
            <a:r>
              <a:rPr lang="sk-SK" dirty="0" smtClean="0"/>
              <a:t> (brnkací nástroj)</a:t>
            </a:r>
          </a:p>
          <a:p>
            <a:r>
              <a:rPr lang="sk-SK" dirty="0" err="1" smtClean="0"/>
              <a:t>Rebab</a:t>
            </a:r>
            <a:r>
              <a:rPr lang="sk-SK" dirty="0" smtClean="0"/>
              <a:t> (plní funkciu gitary)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Kultúra</a:t>
            </a:r>
            <a:endParaRPr lang="sk-SK" dirty="0"/>
          </a:p>
        </p:txBody>
      </p:sp>
      <p:pic>
        <p:nvPicPr>
          <p:cNvPr id="4" name="Obrázok 3" descr="220px-Ruba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15474" y="4267200"/>
            <a:ext cx="1725605" cy="2298192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k-SK" dirty="0" smtClean="0"/>
              <a:t>Národným športom je tzv. </a:t>
            </a:r>
            <a:r>
              <a:rPr lang="sk-SK" dirty="0" err="1" smtClean="0">
                <a:hlinkClick r:id="rId2" tooltip="Buzkashi (stránka neexistuje)"/>
              </a:rPr>
              <a:t>Buzkashi</a:t>
            </a:r>
            <a:r>
              <a:rPr lang="sk-SK" dirty="0" smtClean="0"/>
              <a:t> (mimochodom ide o šport, o ktorom sa hovorí, že sa začal v Afganistane praktikovať už s príchodom prvých obyvateľov na toto územie - </a:t>
            </a:r>
            <a:r>
              <a:rPr lang="sk-SK" dirty="0" smtClean="0">
                <a:hlinkClick r:id="rId3" tooltip="Mongoli"/>
              </a:rPr>
              <a:t>Mongolov</a:t>
            </a:r>
            <a:r>
              <a:rPr lang="sk-SK" dirty="0" smtClean="0"/>
              <a:t>). </a:t>
            </a:r>
          </a:p>
          <a:p>
            <a:r>
              <a:rPr lang="sk-SK" dirty="0" smtClean="0"/>
              <a:t>Hrajú ho pochopiteľne len muži. </a:t>
            </a:r>
          </a:p>
          <a:p>
            <a:r>
              <a:rPr lang="sk-SK" dirty="0" smtClean="0"/>
              <a:t>Preháňajú sa na veľkom priestranstve na </a:t>
            </a:r>
            <a:r>
              <a:rPr lang="sk-SK" dirty="0" smtClean="0">
                <a:hlinkClick r:id="rId4" tooltip="Kôň"/>
              </a:rPr>
              <a:t>koňoch</a:t>
            </a:r>
            <a:r>
              <a:rPr lang="sk-SK" dirty="0" smtClean="0"/>
              <a:t> a snažia sa dostať bezhlavú teľaciu mŕtvolu do určeného sektoru (</a:t>
            </a:r>
            <a:r>
              <a:rPr lang="sk-SK" i="1" dirty="0" smtClean="0"/>
              <a:t>bránky</a:t>
            </a:r>
            <a:r>
              <a:rPr lang="sk-SK" dirty="0" smtClean="0"/>
              <a:t>). Víťazí pochopiteľne ten tým, ktorému sa podarí mŕtvolu do bránky umiestniť najviac krát.</a:t>
            </a:r>
          </a:p>
          <a:p>
            <a:r>
              <a:rPr lang="sk-SK" dirty="0" smtClean="0"/>
              <a:t> Navyše existujú v Afganistane akési dve verzie tejto hry - </a:t>
            </a:r>
            <a:r>
              <a:rPr lang="sk-SK" i="1" dirty="0" err="1" smtClean="0"/>
              <a:t>Tudabarai</a:t>
            </a:r>
            <a:r>
              <a:rPr lang="sk-SK" dirty="0" smtClean="0"/>
              <a:t> a </a:t>
            </a:r>
            <a:r>
              <a:rPr lang="sk-SK" i="1" dirty="0" err="1" smtClean="0"/>
              <a:t>Qarajai</a:t>
            </a:r>
            <a:r>
              <a:rPr lang="sk-SK" dirty="0" smtClean="0"/>
              <a:t>. </a:t>
            </a:r>
          </a:p>
          <a:p>
            <a:r>
              <a:rPr lang="sk-SK" dirty="0" smtClean="0"/>
              <a:t>Rozdiel je iba v </a:t>
            </a:r>
            <a:r>
              <a:rPr lang="sk-SK" dirty="0" err="1" smtClean="0"/>
              <a:t>obtiažnosti</a:t>
            </a:r>
            <a:r>
              <a:rPr lang="sk-SK" dirty="0" smtClean="0"/>
              <a:t> pravidiel. </a:t>
            </a:r>
          </a:p>
          <a:p>
            <a:r>
              <a:rPr lang="sk-SK" dirty="0" smtClean="0"/>
              <a:t>Jednoduchší na pochopenie je vraj </a:t>
            </a:r>
            <a:r>
              <a:rPr lang="sk-SK" i="1" dirty="0" err="1" smtClean="0"/>
              <a:t>Tudabarai</a:t>
            </a:r>
            <a:r>
              <a:rPr lang="sk-SK" dirty="0" smtClean="0"/>
              <a:t>. Je nutné dodať, že umiestiť „loptu” do kruhového vymedzeného priestoru je veľmi ťažké a muži, ktorí to dokážu, sú vo svojom okolí dokonca uctievaný – hovorí sa im </a:t>
            </a:r>
            <a:r>
              <a:rPr lang="sk-SK" i="1" dirty="0" err="1" smtClean="0"/>
              <a:t>Chapandaz</a:t>
            </a:r>
            <a:r>
              <a:rPr lang="sk-SK" dirty="0" smtClean="0"/>
              <a:t>.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Svojich tradičných jedál si </a:t>
            </a:r>
            <a:r>
              <a:rPr lang="sk-SK" dirty="0" smtClean="0">
                <a:hlinkClick r:id="rId2" tooltip="Afganci"/>
              </a:rPr>
              <a:t>Afganci</a:t>
            </a:r>
            <a:r>
              <a:rPr lang="sk-SK" dirty="0" smtClean="0"/>
              <a:t> príliš neužijú. Preto sa častejšie stretáme s jedlami omnoho jednoduchšími. Najčastejšie sa je afganský chlieb – </a:t>
            </a:r>
            <a:r>
              <a:rPr lang="sk-SK" i="1" dirty="0" err="1" smtClean="0"/>
              <a:t>Naan</a:t>
            </a:r>
            <a:r>
              <a:rPr lang="sk-SK" dirty="0" smtClean="0"/>
              <a:t>, špeciálny typ jogurtu – </a:t>
            </a:r>
            <a:r>
              <a:rPr lang="sk-SK" i="1" dirty="0" err="1" smtClean="0"/>
              <a:t>Mast</a:t>
            </a:r>
            <a:r>
              <a:rPr lang="sk-SK" dirty="0" smtClean="0"/>
              <a:t> či zeleninové polievky. Strava je potom pochopiteľne doplnená miestnym </a:t>
            </a:r>
            <a:r>
              <a:rPr lang="sk-SK" dirty="0" smtClean="0">
                <a:hlinkClick r:id="rId3" tooltip="Ovocie"/>
              </a:rPr>
              <a:t>ovocím</a:t>
            </a:r>
            <a:r>
              <a:rPr lang="sk-SK" dirty="0" smtClean="0"/>
              <a:t> a </a:t>
            </a:r>
            <a:r>
              <a:rPr lang="sk-SK" dirty="0" smtClean="0">
                <a:hlinkClick r:id="rId4" tooltip="Zelenina"/>
              </a:rPr>
              <a:t>zeleninou</a:t>
            </a:r>
            <a:r>
              <a:rPr lang="sk-SK" dirty="0" smtClean="0"/>
              <a:t>. . Najobľúbenejším nápojom v Afganistane je zelený, veľmi sladený </a:t>
            </a:r>
            <a:r>
              <a:rPr lang="sk-SK" dirty="0" smtClean="0">
                <a:hlinkClick r:id="rId5" tooltip="Čaj"/>
              </a:rPr>
              <a:t>čaj</a:t>
            </a:r>
            <a:r>
              <a:rPr lang="sk-SK" dirty="0" smtClean="0"/>
              <a:t>. 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4" name="Obrázok 3" descr="prevziať (1)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295400" y="4495800"/>
            <a:ext cx="2466975" cy="184785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k-SK" dirty="0" smtClean="0">
                <a:hlinkClick r:id="rId2" tooltip="Ekonomika"/>
              </a:rPr>
              <a:t>Ekonomická</a:t>
            </a:r>
            <a:r>
              <a:rPr lang="sk-SK" dirty="0" smtClean="0"/>
              <a:t> infraštruktúra krajiny je silno narušená a </a:t>
            </a:r>
            <a:r>
              <a:rPr lang="sk-SK" dirty="0" err="1" smtClean="0"/>
              <a:t>dezintegrovaná</a:t>
            </a:r>
            <a:r>
              <a:rPr lang="sk-SK" dirty="0" smtClean="0"/>
              <a:t>. Cestovanie je veľmi obmedzené už povrchom Afganistanu. Cestná dopravná sieť – jediná fungujúca – je narušovaná aktuálnou vojenskou situáciou aj kontrolou miestnych vojenských veliteľov. Napriek tomu je v Afganistane 21 000 km ciest – z nich je ale iba 13 % dláždených a 8 % štrkových. </a:t>
            </a:r>
            <a:r>
              <a:rPr lang="sk-SK" dirty="0" smtClean="0">
                <a:hlinkClick r:id="rId3" tooltip="Železnica"/>
              </a:rPr>
              <a:t>Železnica</a:t>
            </a:r>
            <a:r>
              <a:rPr lang="sk-SK" dirty="0" smtClean="0"/>
              <a:t> v Afganistane prakticky neexistuje. V celej krajine je iba 25 km </a:t>
            </a:r>
            <a:r>
              <a:rPr lang="sk-SK" dirty="0" smtClean="0">
                <a:hlinkClick r:id="rId4" tooltip="Koľajnica"/>
              </a:rPr>
              <a:t>koľajníc</a:t>
            </a:r>
            <a:r>
              <a:rPr lang="sk-SK" dirty="0" smtClean="0"/>
              <a:t>, ktoré sú pre prepravu tovaru medzi Afganistanom a </a:t>
            </a:r>
            <a:r>
              <a:rPr lang="sk-SK" dirty="0" smtClean="0">
                <a:hlinkClick r:id="rId5" tooltip="Turkménsko"/>
              </a:rPr>
              <a:t>Turkménskom</a:t>
            </a:r>
            <a:r>
              <a:rPr lang="sk-SK" dirty="0" smtClean="0"/>
              <a:t> a </a:t>
            </a:r>
            <a:r>
              <a:rPr lang="sk-SK" dirty="0" smtClean="0">
                <a:hlinkClick r:id="rId6" tooltip="Uzbekistan"/>
              </a:rPr>
              <a:t>Uzbekistanom</a:t>
            </a:r>
            <a:r>
              <a:rPr lang="sk-SK" dirty="0" smtClean="0"/>
              <a:t>. </a:t>
            </a:r>
            <a:r>
              <a:rPr lang="sk-SK" dirty="0" err="1" smtClean="0"/>
              <a:t>Z</a:t>
            </a:r>
            <a:r>
              <a:rPr lang="sk-SK" dirty="0" err="1" smtClean="0">
                <a:hlinkClick r:id="rId7" tooltip="Rieka"/>
              </a:rPr>
              <a:t>riek</a:t>
            </a:r>
            <a:r>
              <a:rPr lang="sk-SK" dirty="0" smtClean="0"/>
              <a:t> je k preprave vhodná len </a:t>
            </a:r>
            <a:r>
              <a:rPr lang="sk-SK" dirty="0" smtClean="0">
                <a:hlinkClick r:id="rId8" tooltip="Amudarja"/>
              </a:rPr>
              <a:t>Amudarja</a:t>
            </a:r>
            <a:r>
              <a:rPr lang="sk-SK" dirty="0" smtClean="0"/>
              <a:t>, ktorá má splavných 1 400 km. </a:t>
            </a:r>
          </a:p>
          <a:p>
            <a:r>
              <a:rPr lang="sk-SK" dirty="0" smtClean="0"/>
              <a:t>Verejná doprava prebieha v Afganistane predovšetkým pomocou </a:t>
            </a:r>
            <a:r>
              <a:rPr lang="sk-SK" dirty="0" smtClean="0">
                <a:hlinkClick r:id="rId9" tooltip="Autobus"/>
              </a:rPr>
              <a:t>autobusov</a:t>
            </a:r>
            <a:r>
              <a:rPr lang="sk-SK" dirty="0" smtClean="0"/>
              <a:t> alebo nákladných áut. V nich sa prevážajú ako ľudia tak zvieratá – a ako vnútri dopravného prostriedku tak na jeho streche. V hromadnej doprave je dôležité si zapamätať to, že ženy vždy cestujú oddelene od mužov (prevažne v prednej časti vozidla). Obyvatelia miest potom veľmi často využívajú k doprave </a:t>
            </a:r>
            <a:r>
              <a:rPr lang="sk-SK" dirty="0" smtClean="0">
                <a:hlinkClick r:id="rId10" tooltip="Bicykel"/>
              </a:rPr>
              <a:t>bicykel</a:t>
            </a:r>
            <a:r>
              <a:rPr lang="sk-SK" dirty="0" smtClean="0"/>
              <a:t>.</a:t>
            </a:r>
          </a:p>
          <a:p>
            <a:r>
              <a:rPr lang="sk-SK" dirty="0" smtClean="0">
                <a:hlinkClick r:id="rId11" tooltip="Letecká doprava"/>
              </a:rPr>
              <a:t>Letecká doprava</a:t>
            </a:r>
            <a:r>
              <a:rPr lang="sk-SK" dirty="0" smtClean="0"/>
              <a:t> sa opiera o 2 medzinárodné </a:t>
            </a:r>
            <a:r>
              <a:rPr lang="sk-SK" dirty="0" smtClean="0">
                <a:hlinkClick r:id="rId12" tooltip="Letisko"/>
              </a:rPr>
              <a:t>letiská</a:t>
            </a:r>
            <a:r>
              <a:rPr lang="sk-SK" dirty="0" smtClean="0"/>
              <a:t> v </a:t>
            </a:r>
            <a:r>
              <a:rPr lang="sk-SK" dirty="0" smtClean="0">
                <a:hlinkClick r:id="rId13" tooltip="Kábul"/>
              </a:rPr>
              <a:t>Kábule</a:t>
            </a:r>
            <a:r>
              <a:rPr lang="sk-SK" dirty="0" smtClean="0"/>
              <a:t> a </a:t>
            </a:r>
            <a:r>
              <a:rPr lang="sk-SK" dirty="0" err="1" smtClean="0">
                <a:hlinkClick r:id="rId14" tooltip="Kandahár"/>
              </a:rPr>
              <a:t>Kandaháre</a:t>
            </a:r>
            <a:r>
              <a:rPr lang="sk-SK" dirty="0" smtClean="0"/>
              <a:t>. 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Doprava</a:t>
            </a:r>
            <a:endParaRPr lang="sk-SK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>
                <a:latin typeface="Constantia"/>
              </a:rPr>
              <a:t>Ďakujem Za pozornosť.</a:t>
            </a:r>
            <a:endParaRPr lang="sk-SK" dirty="0"/>
          </a:p>
        </p:txBody>
      </p:sp>
      <p:pic>
        <p:nvPicPr>
          <p:cNvPr id="6" name="Zástupný symbol obsahu 5" descr="images (1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6400" y="1676400"/>
            <a:ext cx="6243561" cy="441960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Rozloha:647 500 km²</a:t>
            </a:r>
          </a:p>
          <a:p>
            <a:r>
              <a:rPr lang="sk-SK" dirty="0" smtClean="0"/>
              <a:t>Počet obyv.:29 863 000</a:t>
            </a:r>
          </a:p>
          <a:p>
            <a:r>
              <a:rPr lang="sk-SK" dirty="0" smtClean="0"/>
              <a:t>Hlavné </a:t>
            </a:r>
            <a:r>
              <a:rPr lang="sk-SK" dirty="0" err="1" smtClean="0"/>
              <a:t>mesto:Kábul</a:t>
            </a:r>
            <a:endParaRPr lang="sk-SK" dirty="0" smtClean="0"/>
          </a:p>
          <a:p>
            <a:r>
              <a:rPr lang="sk-SK" dirty="0" smtClean="0"/>
              <a:t>Jazyky: paštčina, afganská perzština</a:t>
            </a:r>
          </a:p>
          <a:p>
            <a:pPr fontAlgn="t"/>
            <a:r>
              <a:rPr lang="sk-SK" b="1" dirty="0" smtClean="0"/>
              <a:t>Štátne zriadenie:</a:t>
            </a:r>
            <a:r>
              <a:rPr lang="sk-SK" dirty="0" smtClean="0"/>
              <a:t> islamská republika, prechodná vláda</a:t>
            </a:r>
            <a:endParaRPr lang="sk-SK" b="1" dirty="0" smtClean="0"/>
          </a:p>
          <a:p>
            <a:pPr fontAlgn="t"/>
            <a:r>
              <a:rPr lang="sk-SK" dirty="0" smtClean="0"/>
              <a:t>Prezident: </a:t>
            </a:r>
            <a:r>
              <a:rPr lang="sk-SK" dirty="0" err="1" smtClean="0"/>
              <a:t>Hámid</a:t>
            </a:r>
            <a:r>
              <a:rPr lang="sk-SK" dirty="0" smtClean="0"/>
              <a:t> </a:t>
            </a:r>
            <a:r>
              <a:rPr lang="sk-SK" dirty="0" err="1" smtClean="0"/>
              <a:t>Karzaí</a:t>
            </a:r>
            <a:r>
              <a:rPr lang="sk-SK" dirty="0" smtClean="0"/>
              <a:t> </a:t>
            </a:r>
            <a:br>
              <a:rPr lang="sk-SK" dirty="0" smtClean="0"/>
            </a:br>
            <a:endParaRPr lang="sk-SK" dirty="0" smtClean="0"/>
          </a:p>
          <a:p>
            <a:pPr>
              <a:buNone/>
            </a:pPr>
            <a:r>
              <a:rPr lang="sk-SK" dirty="0" smtClean="0"/>
              <a:t/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/>
              <a:t>Údaje</a:t>
            </a:r>
            <a:endParaRPr lang="sk-SK" dirty="0"/>
          </a:p>
        </p:txBody>
      </p:sp>
      <p:cxnSp>
        <p:nvCxnSpPr>
          <p:cNvPr id="5" name="Rovná spojovacia šípka 4"/>
          <p:cNvCxnSpPr/>
          <p:nvPr/>
        </p:nvCxnSpPr>
        <p:spPr>
          <a:xfrm flipV="1">
            <a:off x="2971800" y="2209800"/>
            <a:ext cx="2988000" cy="10995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Obrázok 6" descr="prevziať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19800" y="304799"/>
            <a:ext cx="2838450" cy="190611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228600" y="1524000"/>
            <a:ext cx="8229600" cy="5029200"/>
          </a:xfrm>
        </p:spPr>
        <p:txBody>
          <a:bodyPr>
            <a:normAutofit fontScale="70000" lnSpcReduction="20000"/>
          </a:bodyPr>
          <a:lstStyle/>
          <a:p>
            <a:r>
              <a:rPr lang="sk-SK" dirty="0" smtClean="0"/>
              <a:t>V polovici 2. tisícročia pred Kr. tu sídlili iránske kmene. V polovici 6. stor. pred Kr. dobyl územie perzský kráľ </a:t>
            </a:r>
            <a:r>
              <a:rPr lang="sk-SK" dirty="0" err="1" smtClean="0"/>
              <a:t>Kýros</a:t>
            </a:r>
            <a:r>
              <a:rPr lang="sk-SK" dirty="0" smtClean="0"/>
              <a:t> II. Veľký. V rokoch 329 až 327 pred Kr. ho obsadil pri svojej vojenskej výprave do Ázie Alexander Veľký</a:t>
            </a:r>
          </a:p>
          <a:p>
            <a:r>
              <a:rPr lang="sk-SK" dirty="0" smtClean="0"/>
              <a:t>V 7. storočí Afganistan rýchlo </a:t>
            </a:r>
            <a:r>
              <a:rPr lang="sk-SK" dirty="0" err="1" smtClean="0"/>
              <a:t>islamizovali</a:t>
            </a:r>
            <a:r>
              <a:rPr lang="sk-SK" dirty="0" smtClean="0"/>
              <a:t> Arabi. Až za vlády </a:t>
            </a:r>
            <a:r>
              <a:rPr lang="sk-SK" dirty="0" err="1" smtClean="0"/>
              <a:t>Ghaznovcovbol</a:t>
            </a:r>
            <a:r>
              <a:rPr lang="sk-SK" dirty="0" smtClean="0"/>
              <a:t> súčasťou samostatnej ríše. </a:t>
            </a:r>
          </a:p>
          <a:p>
            <a:r>
              <a:rPr lang="sk-SK" dirty="0" smtClean="0"/>
              <a:t>Roku 1381 dobyl krajinu </a:t>
            </a:r>
            <a:r>
              <a:rPr lang="sk-SK" dirty="0" err="1" smtClean="0"/>
              <a:t>mongolskývladár</a:t>
            </a:r>
            <a:r>
              <a:rPr lang="sk-SK" dirty="0" smtClean="0"/>
              <a:t> </a:t>
            </a:r>
            <a:r>
              <a:rPr lang="sk-SK" dirty="0" err="1" smtClean="0"/>
              <a:t>Timur</a:t>
            </a:r>
            <a:r>
              <a:rPr lang="sk-SK" dirty="0" smtClean="0"/>
              <a:t> </a:t>
            </a:r>
            <a:r>
              <a:rPr lang="sk-SK" dirty="0" err="1" smtClean="0"/>
              <a:t>Lenk</a:t>
            </a:r>
            <a:r>
              <a:rPr lang="sk-SK" dirty="0" smtClean="0"/>
              <a:t>. V 16. a 17. storočí vládli na severe indickí </a:t>
            </a:r>
            <a:r>
              <a:rPr lang="sk-SK" dirty="0" err="1" smtClean="0"/>
              <a:t>Mughalovia</a:t>
            </a:r>
            <a:r>
              <a:rPr lang="sk-SK" dirty="0" smtClean="0"/>
              <a:t>, na juhu perzská dynastia </a:t>
            </a:r>
            <a:r>
              <a:rPr lang="sk-SK" dirty="0" err="1" smtClean="0"/>
              <a:t>Safíjovcov,.Až</a:t>
            </a:r>
            <a:r>
              <a:rPr lang="sk-SK" dirty="0" smtClean="0"/>
              <a:t> roku 1747, keď vládu prevzal emir </a:t>
            </a:r>
            <a:r>
              <a:rPr lang="sk-SK" dirty="0" err="1" smtClean="0"/>
              <a:t>Ahmed</a:t>
            </a:r>
            <a:r>
              <a:rPr lang="sk-SK" dirty="0" smtClean="0"/>
              <a:t> </a:t>
            </a:r>
            <a:r>
              <a:rPr lang="sk-SK" dirty="0" err="1" smtClean="0"/>
              <a:t>Šáh</a:t>
            </a:r>
            <a:r>
              <a:rPr lang="sk-SK" dirty="0" smtClean="0"/>
              <a:t>, sa v krajine znovu obnovila nezávislosť.</a:t>
            </a:r>
          </a:p>
          <a:p>
            <a:r>
              <a:rPr lang="sk-SK" dirty="0" smtClean="0"/>
              <a:t>V 19. a na začiatku 20. storočia sa odohralo niekoľko vojen, ktorých príčinou bola najmä jeho poloha medzi dvomi veľkými impériami: britským a ruským. </a:t>
            </a:r>
          </a:p>
          <a:p>
            <a:r>
              <a:rPr lang="sk-SK" dirty="0" smtClean="0"/>
              <a:t>Prvá (1839-1842) a druhá britsko-afganská vojna (1878-1881) boli súčasťou konfliktu známeho ako Veľká hra, čo bola súťaž a vplyv medzi Veľkou Britániou a cárskym Ruskom</a:t>
            </a:r>
          </a:p>
          <a:p>
            <a:r>
              <a:rPr lang="sk-SK" dirty="0" smtClean="0"/>
              <a:t>Ďalším konfliktom na území dnešného Afganistanu bola tretia britsko-afganská vojna (1919), keď budúci kráľ </a:t>
            </a:r>
            <a:r>
              <a:rPr lang="sk-SK" dirty="0" err="1" smtClean="0"/>
              <a:t>Amánulláh</a:t>
            </a:r>
            <a:r>
              <a:rPr lang="sk-SK" dirty="0" smtClean="0"/>
              <a:t> vyzval Afgancov do boja proti Britom. </a:t>
            </a:r>
            <a:r>
              <a:rPr lang="sk-SK" i="1" dirty="0" err="1" smtClean="0"/>
              <a:t>Rávalpindská</a:t>
            </a:r>
            <a:r>
              <a:rPr lang="sk-SK" dirty="0" smtClean="0"/>
              <a:t> zmluva z 8. augusta 1919, hoci diktovaná Britmi, zabezpečila Afganistanu úplnú nezávislosť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Dejiny</a:t>
            </a:r>
            <a:endParaRPr lang="sk-SK" dirty="0"/>
          </a:p>
        </p:txBody>
      </p:sp>
      <p:pic>
        <p:nvPicPr>
          <p:cNvPr id="4" name="Obrázok 3" descr="prevziať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09800" y="0"/>
            <a:ext cx="1362075" cy="1482444"/>
          </a:xfrm>
          <a:prstGeom prst="rect">
            <a:avLst/>
          </a:prstGeom>
        </p:spPr>
      </p:pic>
      <p:pic>
        <p:nvPicPr>
          <p:cNvPr id="5" name="Obrázok 4" descr="prevziať (3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29001" y="0"/>
            <a:ext cx="1932888" cy="1447800"/>
          </a:xfrm>
          <a:prstGeom prst="rect">
            <a:avLst/>
          </a:prstGeom>
        </p:spPr>
      </p:pic>
      <p:pic>
        <p:nvPicPr>
          <p:cNvPr id="6" name="Obrázok 5" descr="prevziať (4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34000" y="0"/>
            <a:ext cx="1123950" cy="1476121"/>
          </a:xfrm>
          <a:prstGeom prst="rect">
            <a:avLst/>
          </a:prstGeom>
        </p:spPr>
      </p:pic>
      <p:pic>
        <p:nvPicPr>
          <p:cNvPr id="7" name="Obrázok 6" descr="prevziať (5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476999" y="0"/>
            <a:ext cx="2450123" cy="14478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k-SK" dirty="0" smtClean="0"/>
              <a:t>Po zavraždení svojho otca sa stal 19-ročný </a:t>
            </a:r>
            <a:r>
              <a:rPr lang="sk-SK" dirty="0" err="1" smtClean="0"/>
              <a:t>Muhammad</a:t>
            </a:r>
            <a:r>
              <a:rPr lang="sk-SK" dirty="0" smtClean="0"/>
              <a:t> </a:t>
            </a:r>
            <a:r>
              <a:rPr lang="sk-SK" dirty="0" err="1" smtClean="0"/>
              <a:t>Záhir</a:t>
            </a:r>
            <a:r>
              <a:rPr lang="sk-SK" dirty="0" smtClean="0"/>
              <a:t> </a:t>
            </a:r>
            <a:r>
              <a:rPr lang="sk-SK" dirty="0" err="1" smtClean="0"/>
              <a:t>Šáh</a:t>
            </a:r>
            <a:r>
              <a:rPr lang="sk-SK" dirty="0" smtClean="0"/>
              <a:t>, v roku 1933, afganským kráľom. Uzákonil v nej všeobecné volebné právo (prvé voľby sa konali v r.1965), program politickej a ekonomickej modernizácie s demokratickými inštitúciami a právom na vzdelanie žien. </a:t>
            </a:r>
          </a:p>
          <a:p>
            <a:r>
              <a:rPr lang="sk-SK" dirty="0" err="1" smtClean="0"/>
              <a:t>Muhammad</a:t>
            </a:r>
            <a:r>
              <a:rPr lang="sk-SK" dirty="0" smtClean="0"/>
              <a:t> </a:t>
            </a:r>
            <a:r>
              <a:rPr lang="sk-SK" dirty="0" err="1" smtClean="0"/>
              <a:t>Dáúd</a:t>
            </a:r>
            <a:r>
              <a:rPr lang="sk-SK" dirty="0" smtClean="0"/>
              <a:t> Chán bol následne zvolený za prezidenta delegátmi Národného zhromaždenia a tento úrad vykonával diktátorsky až do 27. apríla 1978, kedy ho pri vojenskom puči, vedenom komunistickými dôstojníkmi, zbavili moci. </a:t>
            </a:r>
            <a:r>
              <a:rPr lang="sk-SK" dirty="0" err="1" smtClean="0"/>
              <a:t>Dáúdova</a:t>
            </a:r>
            <a:r>
              <a:rPr lang="sk-SK" dirty="0" smtClean="0"/>
              <a:t> smrť bola dôležitým medzníkom v novodobých dejinách Afganistanu.</a:t>
            </a:r>
          </a:p>
          <a:p>
            <a:r>
              <a:rPr lang="sk-SK" dirty="0" smtClean="0"/>
              <a:t>Sovietsky zväz novú komunistickú vládu okamžite uznal. V auguste 1978 uzavreli obe krajiny na 20 rokov zmluvu o priateľstve. Odpor obyvateľstva a časti armády voči komunistickej vláde, vražedné sektárske súperenie dvoch blokov vládnucej Ľudovo-demokratickej strany a snaha Moskvy o udržanie svojho vplyvu, spôsobili, že Sovietsky zväz 27. decembra 1979, keď sa odvolal na túto zmluvu, vojensky obsadil krajinu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k-SK" dirty="0" smtClean="0"/>
              <a:t>Roku 1982 začali v Ženeve jednania medzi Afganistanom a Pakistanom o mierovom riešení konfliktu. Koncom roku 1987 Sovietsky </a:t>
            </a:r>
            <a:r>
              <a:rPr lang="sk-SK" dirty="0" err="1" smtClean="0"/>
              <a:t>zväzvyhlásil</a:t>
            </a:r>
            <a:r>
              <a:rPr lang="sk-SK" dirty="0" smtClean="0"/>
              <a:t>, že svoje vojská z Afganistanu postupne stiahne. Sovietske vedenie si priznalo porážku a 15. februára 1989 opustil Afganistan posledný sovietsky vojak.</a:t>
            </a:r>
          </a:p>
          <a:p>
            <a:r>
              <a:rPr lang="sk-SK" dirty="0" smtClean="0"/>
              <a:t> V januári 1993 prevzal zákonodarnú moc parlament. Nepretržité boje medzi znepriatelenými stranami pokračovali aj ďalej, pričom si vyžiadali tisíce obetí na životoch prevažne civilistov. Od roku 1994 narastala moc </a:t>
            </a:r>
            <a:r>
              <a:rPr lang="sk-SK" dirty="0" err="1" smtClean="0"/>
              <a:t>islamistického</a:t>
            </a:r>
            <a:r>
              <a:rPr lang="sk-SK" dirty="0" smtClean="0"/>
              <a:t> hnutia Taliban, ktoré do roku 1996 pod vedením svojho vodcu </a:t>
            </a:r>
            <a:r>
              <a:rPr lang="sk-SK" dirty="0" err="1" smtClean="0"/>
              <a:t>Muhammada</a:t>
            </a:r>
            <a:r>
              <a:rPr lang="sk-SK" dirty="0" smtClean="0"/>
              <a:t> </a:t>
            </a:r>
            <a:r>
              <a:rPr lang="sk-SK" dirty="0" err="1" smtClean="0"/>
              <a:t>Umara</a:t>
            </a:r>
            <a:r>
              <a:rPr lang="sk-SK" dirty="0" smtClean="0"/>
              <a:t> získalo moc nad väčšinou územia Afganistanu.</a:t>
            </a:r>
          </a:p>
          <a:p>
            <a:r>
              <a:rPr lang="sk-SK" dirty="0" smtClean="0"/>
              <a:t>Spojené štáty a spojenci v spolupráci s afganskou opozíciou zvrhli po teroristických útokoch 11. septembra 2001 Taliban. Na konci roku 2001 sa lídri afganských opozičných strán zišli v Bonne, aby sa dohodli na novom vládnom zriadení v Afganistane. V decembri 2001 vymenovaný </a:t>
            </a:r>
            <a:r>
              <a:rPr lang="sk-SK" dirty="0" err="1" smtClean="0"/>
              <a:t>Hámid</a:t>
            </a:r>
            <a:r>
              <a:rPr lang="sk-SK" dirty="0" smtClean="0"/>
              <a:t> </a:t>
            </a:r>
            <a:r>
              <a:rPr lang="sk-SK" dirty="0" err="1" smtClean="0"/>
              <a:t>Karzaí</a:t>
            </a:r>
            <a:r>
              <a:rPr lang="sk-SK" dirty="0" smtClean="0"/>
              <a:t> predsedom dočasnej vlády a v roku 2002 prezidentom.</a:t>
            </a:r>
          </a:p>
          <a:p>
            <a:r>
              <a:rPr lang="sk-SK" dirty="0" smtClean="0"/>
              <a:t> V </a:t>
            </a:r>
            <a:r>
              <a:rPr lang="sk-SK" dirty="0" err="1" smtClean="0"/>
              <a:t>súčasnoti</a:t>
            </a:r>
            <a:r>
              <a:rPr lang="sk-SK" dirty="0" smtClean="0"/>
              <a:t> prebieha v Afganistane vojna.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381000" y="1371600"/>
            <a:ext cx="7162800" cy="5257800"/>
          </a:xfrm>
        </p:spPr>
        <p:txBody>
          <a:bodyPr>
            <a:normAutofit fontScale="62500" lnSpcReduction="20000"/>
          </a:bodyPr>
          <a:lstStyle/>
          <a:p>
            <a:r>
              <a:rPr lang="sk-SK" dirty="0" smtClean="0"/>
              <a:t>Horská krajina s veľmi členitým </a:t>
            </a:r>
            <a:r>
              <a:rPr lang="sk-SK" dirty="0" err="1" smtClean="0"/>
              <a:t>povrchom.Celých</a:t>
            </a:r>
            <a:r>
              <a:rPr lang="sk-SK" dirty="0" smtClean="0"/>
              <a:t> 33 % plochy štátu leží medzi 1 800 – 3 000 m n. m. a 10 % krajiny je vyššie ako 3 000 m n. m. </a:t>
            </a:r>
          </a:p>
          <a:p>
            <a:r>
              <a:rPr lang="sk-SK" dirty="0" smtClean="0"/>
              <a:t>Od severovýchodu k juhozápadu sa tiahne horská sústava </a:t>
            </a:r>
            <a:r>
              <a:rPr lang="sk-SK" dirty="0" err="1" smtClean="0"/>
              <a:t>Hindúkuš</a:t>
            </a:r>
            <a:r>
              <a:rPr lang="sk-SK" dirty="0" smtClean="0"/>
              <a:t>, najvyššieho pohoria v Afganistane, ktorého vrcholy presahujú 7 000 m n. m. (najvyšším je na pakistanských hraniciach </a:t>
            </a:r>
            <a:r>
              <a:rPr lang="sk-SK" dirty="0" err="1" smtClean="0"/>
              <a:t>Nošak</a:t>
            </a:r>
            <a:r>
              <a:rPr lang="sk-SK" dirty="0" smtClean="0"/>
              <a:t> - 7 492 m n. m.). Pohorie </a:t>
            </a:r>
            <a:r>
              <a:rPr lang="sk-SK" dirty="0" err="1" smtClean="0"/>
              <a:t>Hindúkuš</a:t>
            </a:r>
            <a:r>
              <a:rPr lang="sk-SK" dirty="0" smtClean="0"/>
              <a:t> tak tvorí ohromnú prírodnú bariéru, vďaka ktorej je Afganistan izolovaný nielen "diplomaticky", ale sčasti aj geograficky. </a:t>
            </a:r>
          </a:p>
          <a:p>
            <a:r>
              <a:rPr lang="sk-SK" dirty="0" smtClean="0"/>
              <a:t>Nemalú dôležitosť má preto pre štát </a:t>
            </a:r>
            <a:r>
              <a:rPr lang="sk-SK" dirty="0" err="1" smtClean="0"/>
              <a:t>Chajbarský</a:t>
            </a:r>
            <a:r>
              <a:rPr lang="sk-SK" dirty="0" smtClean="0"/>
              <a:t> priesmyk, ktorým vedie cesta do Pakistanu a je odtiaľ prístup tiež do bývalých sovietskych republík - Tadžikistanu, Uzbekistanu či Kazachstanu </a:t>
            </a:r>
          </a:p>
          <a:p>
            <a:r>
              <a:rPr lang="sk-SK" dirty="0" smtClean="0"/>
              <a:t>Väčšina štátu leží na veľmi suchom a neúrodnom území (na juhu a juhovýchode sú prevažne púšte - napr. </a:t>
            </a:r>
            <a:r>
              <a:rPr lang="sk-SK" i="1" dirty="0" err="1" smtClean="0"/>
              <a:t>Registan</a:t>
            </a:r>
            <a:r>
              <a:rPr lang="sk-SK" dirty="0" smtClean="0"/>
              <a:t> a </a:t>
            </a:r>
            <a:r>
              <a:rPr lang="sk-SK" i="1" dirty="0" smtClean="0"/>
              <a:t>Margo</a:t>
            </a:r>
            <a:r>
              <a:rPr lang="sk-SK" dirty="0" smtClean="0"/>
              <a:t>). </a:t>
            </a:r>
          </a:p>
          <a:p>
            <a:r>
              <a:rPr lang="sk-SK" dirty="0" smtClean="0"/>
              <a:t>Najúrodnejšie miesto krajiny je tak jednoznačne na severe pozdĺž rieky Amudarja (pramení na ľadovcoch Pamíru), ktorá tu tvorí hranicu s Uzbekistanom a Tadžikistanom. Z nich je najdôležitejšia Kábul, ktorá vteká do rieky Indus a vďaka nej ďalej do Indického oceánu. A tak väčšina riek končí svoju púť vo vnútrozemských jazerách, alebo vysychajú v piesočných púšťach či v soľných oblastiach. </a:t>
            </a:r>
          </a:p>
          <a:p>
            <a:r>
              <a:rPr lang="sk-SK" dirty="0" smtClean="0"/>
              <a:t>K tým významnejším patria napr. ešte </a:t>
            </a:r>
            <a:r>
              <a:rPr lang="sk-SK" dirty="0" err="1" smtClean="0"/>
              <a:t>Hílmand</a:t>
            </a:r>
            <a:r>
              <a:rPr lang="sk-SK" dirty="0" smtClean="0"/>
              <a:t>, </a:t>
            </a:r>
            <a:r>
              <a:rPr lang="sk-SK" dirty="0" err="1" smtClean="0"/>
              <a:t>Harirud</a:t>
            </a:r>
            <a:r>
              <a:rPr lang="sk-SK" dirty="0" smtClean="0"/>
              <a:t> či </a:t>
            </a:r>
            <a:r>
              <a:rPr lang="sk-SK" dirty="0" err="1" smtClean="0"/>
              <a:t>Farráh</a:t>
            </a:r>
            <a:r>
              <a:rPr lang="sk-SK" dirty="0" smtClean="0"/>
              <a:t>.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Poloha </a:t>
            </a:r>
            <a:endParaRPr lang="sk-SK" dirty="0"/>
          </a:p>
        </p:txBody>
      </p:sp>
      <p:pic>
        <p:nvPicPr>
          <p:cNvPr id="4" name="Obrázok 3" descr="prevziať (6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09800" y="0"/>
            <a:ext cx="2009775" cy="1337413"/>
          </a:xfrm>
          <a:prstGeom prst="rect">
            <a:avLst/>
          </a:prstGeom>
        </p:spPr>
      </p:pic>
      <p:pic>
        <p:nvPicPr>
          <p:cNvPr id="5" name="Obrázok 4" descr="prevziať (7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95800" y="152400"/>
            <a:ext cx="1635697" cy="1219200"/>
          </a:xfrm>
          <a:prstGeom prst="rect">
            <a:avLst/>
          </a:prstGeom>
        </p:spPr>
      </p:pic>
      <p:pic>
        <p:nvPicPr>
          <p:cNvPr id="6" name="Obrázok 5" descr="prevziať (8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324600" y="152400"/>
            <a:ext cx="1627695" cy="1219200"/>
          </a:xfrm>
          <a:prstGeom prst="rect">
            <a:avLst/>
          </a:prstGeom>
        </p:spPr>
      </p:pic>
      <p:pic>
        <p:nvPicPr>
          <p:cNvPr id="7" name="Obrázok 6" descr="amu-4848e6c0dd8e6_285x21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315200" y="1600200"/>
            <a:ext cx="1828800" cy="137320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k-SK" dirty="0" smtClean="0"/>
              <a:t>ovplyvnené hlavne polohou a povrchom štátu. Je teda vnútrozemské, suché a veľmi premenlivé. Veľké rozdiely panujú hlavne medzi severom a juhom. Klíma severovýchodu je </a:t>
            </a:r>
            <a:r>
              <a:rPr lang="sk-SK" dirty="0" err="1" smtClean="0"/>
              <a:t>subarktická</a:t>
            </a:r>
            <a:r>
              <a:rPr lang="sk-SK" dirty="0" smtClean="0"/>
              <a:t> (hlavne vďaka veľkej nadmorskej výške), čo prináša obyvateľom veľmi tvrdé, studené a suché zimy. Pohorie na hranicou s Pakistanom je zasa silne ovplyvnené Indickými monzúnmi, ktoré prichádzajú pravidelne v období júna až septembra. Tie prinášajú do oblasti veľkú vlhkosť a tiež toľko chýbajúci dážď. Veď priemerné zrážky na väčšine územia sa pohybujú medzi 40 – 400 mm za rok (väčšina zrážok tu navyše spadne medzi marcom a májom). Maximálnych hodnôt dosahujú práve v horských oblastiach hraničiacich s Pakistanom (až 800 mm zrážok na meter štvorcový za rok).</a:t>
            </a:r>
          </a:p>
          <a:p>
            <a:r>
              <a:rPr lang="sk-SK" dirty="0" smtClean="0"/>
              <a:t>Veľké rozdiely sú tiež v teplotách. V miestach, kam ešte zasahuje vplyv monzúnu sa priemerná letná teplota pohybuje od 25 do 32 stupňov a v zime od 0 do - 8 stupňov Celzia. Horské oblasti potom ponúkajú nezrovnateľne drsnejšie podmienky, kde v lete neprekročí teplota často ani 10 stupňov a v zime sa tu môžu dočkať až 35 stupňových mrazov.</a:t>
            </a:r>
          </a:p>
          <a:p>
            <a:r>
              <a:rPr lang="sk-SK" dirty="0" smtClean="0"/>
              <a:t>Juh krajiny tvoria hlavne púštne oblasti. Navyše sú v tejto oblasti časté veľmi prudké vetry, ktoré potom vyvolávajú piesočné búrky. 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Podnebie</a:t>
            </a:r>
            <a:endParaRPr lang="sk-SK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Afganistan je administratívne rozdelený do 34 provincií alebo </a:t>
            </a:r>
            <a:r>
              <a:rPr lang="sk-SK" dirty="0" err="1" smtClean="0"/>
              <a:t>vilájetov</a:t>
            </a:r>
            <a:r>
              <a:rPr lang="sk-SK" dirty="0" smtClean="0"/>
              <a:t> (po perzsky </a:t>
            </a:r>
            <a:r>
              <a:rPr lang="sk-SK" dirty="0" err="1" smtClean="0"/>
              <a:t>vilájat</a:t>
            </a:r>
            <a:r>
              <a:rPr lang="sk-SK" dirty="0" smtClean="0"/>
              <a:t>). </a:t>
            </a:r>
          </a:p>
          <a:p>
            <a:r>
              <a:rPr lang="sk-SK" dirty="0" smtClean="0"/>
              <a:t>Provincie sa ďalej delia na okresy a </a:t>
            </a:r>
            <a:r>
              <a:rPr lang="sk-SK" u="sng" dirty="0" err="1" smtClean="0"/>
              <a:t>podokresy</a:t>
            </a:r>
            <a:r>
              <a:rPr lang="sk-SK" dirty="0" smtClean="0"/>
              <a:t>.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Administratíva</a:t>
            </a:r>
            <a:endParaRPr lang="sk-SK" dirty="0"/>
          </a:p>
        </p:txBody>
      </p:sp>
      <p:pic>
        <p:nvPicPr>
          <p:cNvPr id="4" name="Obrázok 3" descr="220px-Afghanistan_provinces_numbere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05200" y="3048000"/>
            <a:ext cx="4314173" cy="3314071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k-SK" dirty="0" err="1" smtClean="0"/>
              <a:t>Priemysel:štruktúra</a:t>
            </a:r>
            <a:r>
              <a:rPr lang="sk-SK" dirty="0" smtClean="0"/>
              <a:t> krajiny je celkom rozvrátená. </a:t>
            </a:r>
          </a:p>
          <a:p>
            <a:r>
              <a:rPr lang="sk-SK" dirty="0" smtClean="0"/>
              <a:t>Posledné štatistiky uvádzajú podiel priemyslu na tvorbe HDP približne 30 Hospodársky významná je v Afganistane len produkcia cementu. Posledná, ktorú štatistiky zachycujú, bola v roku 1989 103 000 ton. Tradičné odvetvie:</a:t>
            </a:r>
          </a:p>
          <a:p>
            <a:r>
              <a:rPr lang="sk-SK" dirty="0" smtClean="0"/>
              <a:t>Textilný priemysel</a:t>
            </a:r>
          </a:p>
          <a:p>
            <a:r>
              <a:rPr lang="sk-SK" dirty="0" err="1" smtClean="0"/>
              <a:t>Mydliarstvo</a:t>
            </a:r>
            <a:endParaRPr lang="sk-SK" dirty="0" smtClean="0"/>
          </a:p>
          <a:p>
            <a:r>
              <a:rPr lang="sk-SK" dirty="0" smtClean="0"/>
              <a:t>Remeselná výroba nábytku</a:t>
            </a:r>
          </a:p>
          <a:p>
            <a:r>
              <a:rPr lang="sk-SK" dirty="0" smtClean="0"/>
              <a:t>Výroba obuvi</a:t>
            </a:r>
          </a:p>
          <a:p>
            <a:r>
              <a:rPr lang="sk-SK" dirty="0" smtClean="0"/>
              <a:t>Výroba umelých hnojív</a:t>
            </a:r>
          </a:p>
          <a:p>
            <a:r>
              <a:rPr lang="sk-SK" dirty="0" smtClean="0"/>
              <a:t>Produkcia cementu</a:t>
            </a:r>
          </a:p>
          <a:p>
            <a:r>
              <a:rPr lang="sk-SK" dirty="0" smtClean="0"/>
              <a:t>Tkanie kobercov</a:t>
            </a:r>
          </a:p>
          <a:p>
            <a:r>
              <a:rPr lang="sk-SK" dirty="0" smtClean="0"/>
              <a:t>Potravinársky priemysel</a:t>
            </a:r>
          </a:p>
          <a:p>
            <a:r>
              <a:rPr lang="sk-SK" dirty="0" smtClean="0"/>
              <a:t>Chemický priemysel a petrochémia</a:t>
            </a:r>
          </a:p>
          <a:p>
            <a:r>
              <a:rPr lang="sk-SK" dirty="0" smtClean="0"/>
              <a:t>Len pre zaujímavosť, v tejto oblasti veľmi známe ručne tkané afganské koberce sú z väčšiny vyrábané Turkménmi či Uzbekmi. Charakteristický je pre tieto koberce tmavo červený základ, na ktorom môžu byť znázornené akékoľvek výjavy. Najčastejšie sú však akési rovnobežné rady akýchkoľvek geometrických obrazcov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Hospodárstvo</a:t>
            </a:r>
            <a:endParaRPr lang="sk-SK" dirty="0"/>
          </a:p>
        </p:txBody>
      </p:sp>
      <p:pic>
        <p:nvPicPr>
          <p:cNvPr id="4" name="Obrázok 3" descr="koberce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38600" y="2438400"/>
            <a:ext cx="4229100" cy="244755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er">
  <a:themeElements>
    <a:clrScheme name="Odliatok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Papi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i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71</TotalTime>
  <Words>305</Words>
  <Application>Microsoft Office PowerPoint</Application>
  <PresentationFormat>Prezentácia na obrazovke (4:3)</PresentationFormat>
  <Paragraphs>99</Paragraphs>
  <Slides>17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17</vt:i4>
      </vt:variant>
    </vt:vector>
  </HeadingPairs>
  <TitlesOfParts>
    <vt:vector size="18" baseType="lpstr">
      <vt:lpstr>Papier</vt:lpstr>
      <vt:lpstr>Afganistan </vt:lpstr>
      <vt:lpstr>Údaje</vt:lpstr>
      <vt:lpstr>Dejiny</vt:lpstr>
      <vt:lpstr>Snímka 4</vt:lpstr>
      <vt:lpstr>Snímka 5</vt:lpstr>
      <vt:lpstr>Poloha </vt:lpstr>
      <vt:lpstr>Podnebie</vt:lpstr>
      <vt:lpstr>Administratíva</vt:lpstr>
      <vt:lpstr>Hospodárstvo</vt:lpstr>
      <vt:lpstr>Snímka 10</vt:lpstr>
      <vt:lpstr>Snímka 11</vt:lpstr>
      <vt:lpstr>Obyvateľstvo</vt:lpstr>
      <vt:lpstr>Kultúra</vt:lpstr>
      <vt:lpstr>Snímka 14</vt:lpstr>
      <vt:lpstr>Snímka 15</vt:lpstr>
      <vt:lpstr>Doprava</vt:lpstr>
      <vt:lpstr>Ďakujem Za pozornosť.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Afganistan </dc:title>
  <dc:creator>Student_10</dc:creator>
  <cp:lastModifiedBy>študent 8</cp:lastModifiedBy>
  <cp:revision>10</cp:revision>
  <dcterms:created xsi:type="dcterms:W3CDTF">2012-10-08T11:20:17Z</dcterms:created>
  <dcterms:modified xsi:type="dcterms:W3CDTF">2012-10-09T11:36:12Z</dcterms:modified>
</cp:coreProperties>
</file>