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uho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uhlý trojuho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uho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  <p:cxnSp>
        <p:nvCxnSpPr>
          <p:cNvPr id="11" name="Rovná spojnic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ovná spojnic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uhlý trojuho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Rovná spojnic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9. 10. 2012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Hudba" TargetMode="External"/><Relationship Id="rId13" Type="http://schemas.openxmlformats.org/officeDocument/2006/relationships/hyperlink" Target="http://sk.wikipedia.org/wiki/Kroj" TargetMode="External"/><Relationship Id="rId3" Type="http://schemas.openxmlformats.org/officeDocument/2006/relationships/hyperlink" Target="http://sk.wikipedia.org/wiki/Mytol%C3%B3gia" TargetMode="External"/><Relationship Id="rId7" Type="http://schemas.openxmlformats.org/officeDocument/2006/relationships/hyperlink" Target="http://sk.wikipedia.org/wiki/Alb%C3%A1n%C4%8Dina" TargetMode="External"/><Relationship Id="rId12" Type="http://schemas.openxmlformats.org/officeDocument/2006/relationships/hyperlink" Target="http://sk.wikipedia.org/wiki/Husle" TargetMode="External"/><Relationship Id="rId2" Type="http://schemas.openxmlformats.org/officeDocument/2006/relationships/hyperlink" Target="http://sk.wikipedia.org/wiki/Alb%C3%A1nci" TargetMode="External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Legenda" TargetMode="External"/><Relationship Id="rId11" Type="http://schemas.openxmlformats.org/officeDocument/2006/relationships/hyperlink" Target="http://sk.wikipedia.org/wiki/Klarinet" TargetMode="External"/><Relationship Id="rId5" Type="http://schemas.openxmlformats.org/officeDocument/2006/relationships/hyperlink" Target="http://sk.wikipedia.org/wiki/Balk%C3%A1n" TargetMode="External"/><Relationship Id="rId15" Type="http://schemas.openxmlformats.org/officeDocument/2006/relationships/hyperlink" Target="http://sk.wikipedia.org/wiki/Gr%C3%A9ci" TargetMode="External"/><Relationship Id="rId10" Type="http://schemas.openxmlformats.org/officeDocument/2006/relationships/hyperlink" Target="http://sk.wikipedia.org/wiki/Epirus" TargetMode="External"/><Relationship Id="rId4" Type="http://schemas.openxmlformats.org/officeDocument/2006/relationships/hyperlink" Target="http://sk.wikipedia.org/wiki/Gr%C3%A9cka_mytol%C3%B3gia" TargetMode="External"/><Relationship Id="rId9" Type="http://schemas.openxmlformats.org/officeDocument/2006/relationships/hyperlink" Target="http://sk.wikipedia.org/wiki/Gr%C3%A9cka_hudba" TargetMode="External"/><Relationship Id="rId14" Type="http://schemas.openxmlformats.org/officeDocument/2006/relationships/hyperlink" Target="http://sk.wikipedia.org/w/index.php?title=Fustanella&amp;action=edit&amp;redlink=1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Gr%C3%A9%C4%8Dtina" TargetMode="External"/><Relationship Id="rId2" Type="http://schemas.openxmlformats.org/officeDocument/2006/relationships/hyperlink" Target="http://sk.wikipedia.org/wiki/Alb%C3%A1n%C4%8Din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k.wikipedia.org/wiki/Gr%C3%A9ci" TargetMode="External"/><Relationship Id="rId4" Type="http://schemas.openxmlformats.org/officeDocument/2006/relationships/hyperlink" Target="http://sk.wikipedia.org/wiki/Latin%C4%8Dina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Durr%C3%ABs" TargetMode="External"/><Relationship Id="rId13" Type="http://schemas.openxmlformats.org/officeDocument/2006/relationships/hyperlink" Target="http://sk.wikipedia.org/wiki/Sarand%C3%AB" TargetMode="External"/><Relationship Id="rId3" Type="http://schemas.openxmlformats.org/officeDocument/2006/relationships/hyperlink" Target="http://sk.wikipedia.org/wiki/Vlora" TargetMode="External"/><Relationship Id="rId7" Type="http://schemas.openxmlformats.org/officeDocument/2006/relationships/hyperlink" Target="http://sk.wikipedia.org/wiki/Lietadlo" TargetMode="External"/><Relationship Id="rId12" Type="http://schemas.openxmlformats.org/officeDocument/2006/relationships/hyperlink" Target="http://sk.wikipedia.org/wiki/Koper" TargetMode="External"/><Relationship Id="rId2" Type="http://schemas.openxmlformats.org/officeDocument/2006/relationships/hyperlink" Target="http://sk.wikipedia.org/wiki/Podgor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Benz%C3%ADn" TargetMode="External"/><Relationship Id="rId11" Type="http://schemas.openxmlformats.org/officeDocument/2006/relationships/hyperlink" Target="http://sk.wikipedia.org/wiki/Brindisi" TargetMode="External"/><Relationship Id="rId5" Type="http://schemas.openxmlformats.org/officeDocument/2006/relationships/hyperlink" Target="http://sk.wikipedia.org/wiki/Doprava" TargetMode="External"/><Relationship Id="rId15" Type="http://schemas.openxmlformats.org/officeDocument/2006/relationships/hyperlink" Target="http://sk.wikipedia.org/wiki/Korfu" TargetMode="External"/><Relationship Id="rId10" Type="http://schemas.openxmlformats.org/officeDocument/2006/relationships/hyperlink" Target="http://sk.wikipedia.org/wiki/Bari" TargetMode="External"/><Relationship Id="rId4" Type="http://schemas.openxmlformats.org/officeDocument/2006/relationships/hyperlink" Target="http://sk.wikipedia.org/wiki/Tirana" TargetMode="External"/><Relationship Id="rId9" Type="http://schemas.openxmlformats.org/officeDocument/2006/relationships/hyperlink" Target="http://sk.wikipedia.org/wiki/Vlor%C3%AB" TargetMode="External"/><Relationship Id="rId14" Type="http://schemas.openxmlformats.org/officeDocument/2006/relationships/hyperlink" Target="http://sk.wikipedia.org/w/index.php?title=K%C3%A9rkira&amp;action=edit&amp;redlink=1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Me%C5%A1ita" TargetMode="External"/><Relationship Id="rId13" Type="http://schemas.openxmlformats.org/officeDocument/2006/relationships/hyperlink" Target="http://sk.wikipedia.org/wiki/Komunizmus" TargetMode="External"/><Relationship Id="rId3" Type="http://schemas.openxmlformats.org/officeDocument/2006/relationships/hyperlink" Target="http://sk.wikipedia.org/wiki/Gr%C3%A9ci" TargetMode="External"/><Relationship Id="rId7" Type="http://schemas.openxmlformats.org/officeDocument/2006/relationships/hyperlink" Target="http://sk.wikipedia.org/wiki/Moslim" TargetMode="External"/><Relationship Id="rId12" Type="http://schemas.openxmlformats.org/officeDocument/2006/relationships/hyperlink" Target="http://sk.wikipedia.org/wiki/Ikona" TargetMode="External"/><Relationship Id="rId2" Type="http://schemas.openxmlformats.org/officeDocument/2006/relationships/hyperlink" Target="http://sk.wikipedia.org/wiki/199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/index.php?title=Ill%C3%BDr&amp;action=edit&amp;redlink=1" TargetMode="External"/><Relationship Id="rId11" Type="http://schemas.openxmlformats.org/officeDocument/2006/relationships/hyperlink" Target="http://sk.wikipedia.org/wiki/Kostol" TargetMode="External"/><Relationship Id="rId5" Type="http://schemas.openxmlformats.org/officeDocument/2006/relationships/hyperlink" Target="http://sk.wikipedia.org/wiki/Byzantsk%C3%A1_r%C3%AD%C5%A1a" TargetMode="External"/><Relationship Id="rId10" Type="http://schemas.openxmlformats.org/officeDocument/2006/relationships/hyperlink" Target="http://sk.wikipedia.org/wiki/Gr%C3%A9ckokatol%C3%ADcka_cirkev" TargetMode="External"/><Relationship Id="rId4" Type="http://schemas.openxmlformats.org/officeDocument/2006/relationships/hyperlink" Target="http://sk.wikipedia.org/wiki/Starovek%C3%BD_R%C3%ADm" TargetMode="External"/><Relationship Id="rId9" Type="http://schemas.openxmlformats.org/officeDocument/2006/relationships/hyperlink" Target="http://sk.wikipedia.org/wiki/Stredovek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/index.php?title=Tomori&amp;action=edit&amp;redlink=1" TargetMode="External"/><Relationship Id="rId3" Type="http://schemas.openxmlformats.org/officeDocument/2006/relationships/hyperlink" Target="http://sk.wikipedia.org/w/index.php?title=Dajti&amp;action=edit&amp;redlink=1" TargetMode="External"/><Relationship Id="rId7" Type="http://schemas.openxmlformats.org/officeDocument/2006/relationships/hyperlink" Target="http://sk.wikipedia.org/w/index.php?title=Thetit&amp;action=edit&amp;redlink=1" TargetMode="External"/><Relationship Id="rId2" Type="http://schemas.openxmlformats.org/officeDocument/2006/relationships/hyperlink" Target="http://sk.wikipedia.org/w/index.php?title=Bredhi_Drenov%C3%ABs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/index.php?title=Lur%C3%ABs&amp;action=edit&amp;redlink=1" TargetMode="External"/><Relationship Id="rId5" Type="http://schemas.openxmlformats.org/officeDocument/2006/relationships/hyperlink" Target="http://sk.wikipedia.org/w/index.php?title=Llogaras&amp;action=edit&amp;redlink=1" TargetMode="External"/><Relationship Id="rId10" Type="http://schemas.openxmlformats.org/officeDocument/2006/relationships/image" Target="../media/image15.jpeg"/><Relationship Id="rId4" Type="http://schemas.openxmlformats.org/officeDocument/2006/relationships/hyperlink" Target="http://sk.wikipedia.org/w/index.php?title=Divjak%C3%ABs&amp;action=edit&amp;redlink=1" TargetMode="External"/><Relationship Id="rId9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sk.wikipedia.org/wiki/Skadarsk%C3%A9_jazer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/index.php?title=Arumun%C4%8Dina&amp;action=edit&amp;redlink=1" TargetMode="External"/><Relationship Id="rId2" Type="http://schemas.openxmlformats.org/officeDocument/2006/relationships/hyperlink" Target="http://sk.wikipedia.org/wiki/Alb%C3%A1n%C4%8Din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Starovek%C3%BD_R%C3%ADm" TargetMode="External"/><Relationship Id="rId3" Type="http://schemas.openxmlformats.org/officeDocument/2006/relationships/hyperlink" Target="http://sk.wikipedia.org/wiki/Starovek%C3%A9_Gr%C3%A9cko" TargetMode="External"/><Relationship Id="rId7" Type="http://schemas.openxmlformats.org/officeDocument/2006/relationships/hyperlink" Target="http://sk.wikipedia.org/wiki/D%C3%B3ri" TargetMode="External"/><Relationship Id="rId2" Type="http://schemas.openxmlformats.org/officeDocument/2006/relationships/hyperlink" Target="http://sk.wikipedia.org/wiki/Il%C3%BDr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Epir%C3%B3ti" TargetMode="External"/><Relationship Id="rId11" Type="http://schemas.openxmlformats.org/officeDocument/2006/relationships/hyperlink" Target="http://sk.wikipedia.org/wiki/Gr%C3%A9%C4%8Dtina" TargetMode="External"/><Relationship Id="rId5" Type="http://schemas.openxmlformats.org/officeDocument/2006/relationships/hyperlink" Target="http://sk.wikipedia.org/wiki/Gr%C3%A9ci" TargetMode="External"/><Relationship Id="rId10" Type="http://schemas.openxmlformats.org/officeDocument/2006/relationships/hyperlink" Target="http://sk.wikipedia.org/wiki/R%C3%ADm" TargetMode="External"/><Relationship Id="rId4" Type="http://schemas.openxmlformats.org/officeDocument/2006/relationships/hyperlink" Target="http://sk.wikipedia.org/wiki/Epirus" TargetMode="External"/><Relationship Id="rId9" Type="http://schemas.openxmlformats.org/officeDocument/2006/relationships/hyperlink" Target="http://sk.wikipedia.org/wiki/229_pred_Kr.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5._storo%C4%8Dia" TargetMode="External"/><Relationship Id="rId13" Type="http://schemas.openxmlformats.org/officeDocument/2006/relationships/hyperlink" Target="http://sk.wikipedia.org/wiki/8._storo%C4%8Die" TargetMode="External"/><Relationship Id="rId18" Type="http://schemas.openxmlformats.org/officeDocument/2006/relationships/hyperlink" Target="http://sk.wikipedia.org/wiki/Bosna_a_Hercegovina" TargetMode="External"/><Relationship Id="rId26" Type="http://schemas.openxmlformats.org/officeDocument/2006/relationships/hyperlink" Target="http://sk.wikipedia.org/wiki/Boi%C3%B3tia" TargetMode="External"/><Relationship Id="rId3" Type="http://schemas.openxmlformats.org/officeDocument/2006/relationships/hyperlink" Target="http://sk.wikipedia.org/wiki/R%C3%ADmska_r%C3%AD%C5%A1a" TargetMode="External"/><Relationship Id="rId21" Type="http://schemas.openxmlformats.org/officeDocument/2006/relationships/hyperlink" Target="http://sk.wikipedia.org/wiki/Arvaniti" TargetMode="External"/><Relationship Id="rId7" Type="http://schemas.openxmlformats.org/officeDocument/2006/relationships/hyperlink" Target="http://sk.wikipedia.org/w/index.php?title=Ill%C3%BDria&amp;action=edit&amp;redlink=1" TargetMode="External"/><Relationship Id="rId12" Type="http://schemas.openxmlformats.org/officeDocument/2006/relationships/hyperlink" Target="http://sk.wikipedia.org/wiki/7._storo%C4%8Die" TargetMode="External"/><Relationship Id="rId17" Type="http://schemas.openxmlformats.org/officeDocument/2006/relationships/hyperlink" Target="http://sk.wikipedia.org/wiki/Srbsko" TargetMode="External"/><Relationship Id="rId25" Type="http://schemas.openxmlformats.org/officeDocument/2006/relationships/hyperlink" Target="http://sk.wikipedia.org/wiki/Atika" TargetMode="External"/><Relationship Id="rId2" Type="http://schemas.openxmlformats.org/officeDocument/2006/relationships/hyperlink" Target="http://sk.wikipedia.org/wiki/395" TargetMode="External"/><Relationship Id="rId16" Type="http://schemas.openxmlformats.org/officeDocument/2006/relationships/hyperlink" Target="http://sk.wikipedia.org/wiki/Chorv%C3%A1tsko" TargetMode="External"/><Relationship Id="rId20" Type="http://schemas.openxmlformats.org/officeDocument/2006/relationships/hyperlink" Target="http://sk.wikipedia.org/wiki/Gr%C3%A9ci" TargetMode="External"/><Relationship Id="rId29" Type="http://schemas.openxmlformats.org/officeDocument/2006/relationships/hyperlink" Target="http://sk.wikipedia.org/wiki/Ydr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Byzantsk%C3%A1_r%C3%AD%C5%A1a" TargetMode="External"/><Relationship Id="rId11" Type="http://schemas.openxmlformats.org/officeDocument/2006/relationships/hyperlink" Target="http://sk.wikipedia.org/wiki/Ostrog%C3%B3ti" TargetMode="External"/><Relationship Id="rId24" Type="http://schemas.openxmlformats.org/officeDocument/2006/relationships/hyperlink" Target="http://sk.wikipedia.org/wiki/Tes%C3%A1lia" TargetMode="External"/><Relationship Id="rId32" Type="http://schemas.openxmlformats.org/officeDocument/2006/relationships/hyperlink" Target="http://sk.wikipedia.org/wiki/Salam%C3%ADna" TargetMode="External"/><Relationship Id="rId5" Type="http://schemas.openxmlformats.org/officeDocument/2006/relationships/hyperlink" Target="http://sk.wikipedia.org/wiki/V%C3%BDchodor%C3%ADmska_r%C3%AD%C5%A1a" TargetMode="External"/><Relationship Id="rId15" Type="http://schemas.openxmlformats.org/officeDocument/2006/relationships/hyperlink" Target="http://sk.wikipedia.org/wiki/Slovinsko" TargetMode="External"/><Relationship Id="rId23" Type="http://schemas.openxmlformats.org/officeDocument/2006/relationships/hyperlink" Target="http://sk.wikipedia.org/wiki/Stredn%C3%A9_Gr%C3%A9cko" TargetMode="External"/><Relationship Id="rId28" Type="http://schemas.openxmlformats.org/officeDocument/2006/relationships/hyperlink" Target="http://sk.wikipedia.org/wiki/Pelopon%C3%A9z" TargetMode="External"/><Relationship Id="rId10" Type="http://schemas.openxmlformats.org/officeDocument/2006/relationships/hyperlink" Target="http://sk.wikipedia.org/wiki/Huni" TargetMode="External"/><Relationship Id="rId19" Type="http://schemas.openxmlformats.org/officeDocument/2006/relationships/hyperlink" Target="http://sk.wikipedia.org/wiki/8._storo%C4%8Dia" TargetMode="External"/><Relationship Id="rId31" Type="http://schemas.openxmlformats.org/officeDocument/2006/relationships/hyperlink" Target="http://sk.wikipedia.org/w/index.php?title=Poros&amp;action=edit&amp;redlink=1" TargetMode="External"/><Relationship Id="rId4" Type="http://schemas.openxmlformats.org/officeDocument/2006/relationships/hyperlink" Target="http://sk.wikipedia.org/wiki/Z%C3%A1pador%C3%ADmska_r%C3%AD%C5%A1a" TargetMode="External"/><Relationship Id="rId9" Type="http://schemas.openxmlformats.org/officeDocument/2006/relationships/hyperlink" Target="http://sk.wikipedia.org/wiki/Vizig%C3%B3ti" TargetMode="External"/><Relationship Id="rId14" Type="http://schemas.openxmlformats.org/officeDocument/2006/relationships/hyperlink" Target="http://sk.wikipedia.org/wiki/Slovania" TargetMode="External"/><Relationship Id="rId22" Type="http://schemas.openxmlformats.org/officeDocument/2006/relationships/hyperlink" Target="http://sk.wikipedia.org/wiki/Epirus" TargetMode="External"/><Relationship Id="rId27" Type="http://schemas.openxmlformats.org/officeDocument/2006/relationships/hyperlink" Target="http://sk.wikipedia.org/wiki/Eub%C3%B3ja" TargetMode="External"/><Relationship Id="rId30" Type="http://schemas.openxmlformats.org/officeDocument/2006/relationships/hyperlink" Target="http://sk.wikipedia.org/w/index.php?title=Spetses&amp;action=edit&amp;redlink=1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Alb%C3%A1nci" TargetMode="External"/><Relationship Id="rId3" Type="http://schemas.openxmlformats.org/officeDocument/2006/relationships/hyperlink" Target="http://sk.wikipedia.org/wiki/Osmansk%C3%A1_r%C3%AD%C5%A1a" TargetMode="External"/><Relationship Id="rId7" Type="http://schemas.openxmlformats.org/officeDocument/2006/relationships/hyperlink" Target="http://sk.wikipedia.org/wiki/19._storo%C4%8Dia" TargetMode="External"/><Relationship Id="rId2" Type="http://schemas.openxmlformats.org/officeDocument/2006/relationships/hyperlink" Target="http://sk.wikipedia.org/wiki/15._storo%C4%8D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Kres%C5%A5ania" TargetMode="External"/><Relationship Id="rId5" Type="http://schemas.openxmlformats.org/officeDocument/2006/relationships/hyperlink" Target="http://sk.wikipedia.org/wiki/Islam" TargetMode="External"/><Relationship Id="rId4" Type="http://schemas.openxmlformats.org/officeDocument/2006/relationships/hyperlink" Target="http://sk.wikipedia.org/wiki/17._storo%C4%8Dia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iki/Spolo%C4%8Denstvo_n%C3%A1rodov" TargetMode="External"/><Relationship Id="rId13" Type="http://schemas.openxmlformats.org/officeDocument/2006/relationships/hyperlink" Target="http://sk.wikipedia.org/w/index.php?title=Kameria&amp;action=edit&amp;redlink=1" TargetMode="External"/><Relationship Id="rId18" Type="http://schemas.openxmlformats.org/officeDocument/2006/relationships/hyperlink" Target="http://sk.wikipedia.org/wiki/Sovietsky_zv%C3%A4z" TargetMode="External"/><Relationship Id="rId26" Type="http://schemas.openxmlformats.org/officeDocument/2006/relationships/hyperlink" Target="http://sk.wikipedia.org/wiki/20._storo%C4%8Dia" TargetMode="External"/><Relationship Id="rId3" Type="http://schemas.openxmlformats.org/officeDocument/2006/relationships/hyperlink" Target="http://sk.wikipedia.org/wiki/Rak%C3%BAsko" TargetMode="External"/><Relationship Id="rId21" Type="http://schemas.openxmlformats.org/officeDocument/2006/relationships/hyperlink" Target="http://sk.wikipedia.org/wiki/1961" TargetMode="External"/><Relationship Id="rId34" Type="http://schemas.openxmlformats.org/officeDocument/2006/relationships/hyperlink" Target="http://sk.wikipedia.org/wiki/Spojen%C3%A9_%C5%A1t%C3%A1ty" TargetMode="External"/><Relationship Id="rId7" Type="http://schemas.openxmlformats.org/officeDocument/2006/relationships/hyperlink" Target="http://sk.wikipedia.org/wiki/Severn%C3%BD_Epirus" TargetMode="External"/><Relationship Id="rId12" Type="http://schemas.openxmlformats.org/officeDocument/2006/relationships/hyperlink" Target="http://sk.wikipedia.org/wiki/Kosovo" TargetMode="External"/><Relationship Id="rId17" Type="http://schemas.openxmlformats.org/officeDocument/2006/relationships/hyperlink" Target="http://sk.wikipedia.org/wiki/Ekonomika" TargetMode="External"/><Relationship Id="rId25" Type="http://schemas.openxmlformats.org/officeDocument/2006/relationships/hyperlink" Target="http://sk.wikipedia.org/wiki/Socializmus" TargetMode="External"/><Relationship Id="rId33" Type="http://schemas.openxmlformats.org/officeDocument/2006/relationships/hyperlink" Target="http://sk.wikipedia.org/wiki/1999" TargetMode="External"/><Relationship Id="rId2" Type="http://schemas.openxmlformats.org/officeDocument/2006/relationships/hyperlink" Target="http://sk.wikipedia.org/wiki/Prv%C3%A1_svetov%C3%A1_vojna" TargetMode="External"/><Relationship Id="rId16" Type="http://schemas.openxmlformats.org/officeDocument/2006/relationships/hyperlink" Target="http://sk.wikipedia.org/wiki/Politika" TargetMode="External"/><Relationship Id="rId20" Type="http://schemas.openxmlformats.org/officeDocument/2006/relationships/hyperlink" Target="http://sk.wikipedia.org/wiki/ZSSR" TargetMode="External"/><Relationship Id="rId29" Type="http://schemas.openxmlformats.org/officeDocument/2006/relationships/hyperlink" Target="http://sk.wikipedia.org/w/index.php?title=Sali_Berisha&amp;action=edit&amp;redlink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iki/Gr%C3%A9ci" TargetMode="External"/><Relationship Id="rId11" Type="http://schemas.openxmlformats.org/officeDocument/2006/relationships/hyperlink" Target="http://sk.wikipedia.org/wiki/Juhosl%C3%A1via" TargetMode="External"/><Relationship Id="rId24" Type="http://schemas.openxmlformats.org/officeDocument/2006/relationships/hyperlink" Target="http://sk.wikipedia.org/wiki/Arumuni" TargetMode="External"/><Relationship Id="rId32" Type="http://schemas.openxmlformats.org/officeDocument/2006/relationships/hyperlink" Target="http://sk.wikipedia.org/w/index.php?title=PSSh&amp;action=edit&amp;redlink=1" TargetMode="External"/><Relationship Id="rId37" Type="http://schemas.openxmlformats.org/officeDocument/2006/relationships/hyperlink" Target="http://sk.wikipedia.org/wiki/2002" TargetMode="External"/><Relationship Id="rId5" Type="http://schemas.openxmlformats.org/officeDocument/2006/relationships/hyperlink" Target="http://sk.wikipedia.org/wiki/Gr%C3%A9cko" TargetMode="External"/><Relationship Id="rId15" Type="http://schemas.openxmlformats.org/officeDocument/2006/relationships/hyperlink" Target="http://sk.wikipedia.org/w/index.php?title=Enver_Hod%C5%BEa&amp;action=edit&amp;redlink=1" TargetMode="External"/><Relationship Id="rId23" Type="http://schemas.openxmlformats.org/officeDocument/2006/relationships/hyperlink" Target="http://sk.wikipedia.org/wiki/1978" TargetMode="External"/><Relationship Id="rId28" Type="http://schemas.openxmlformats.org/officeDocument/2006/relationships/hyperlink" Target="http://sk.wikipedia.org/wiki/1997" TargetMode="External"/><Relationship Id="rId36" Type="http://schemas.openxmlformats.org/officeDocument/2006/relationships/hyperlink" Target="http://sk.wikipedia.org/wiki/2001" TargetMode="External"/><Relationship Id="rId10" Type="http://schemas.openxmlformats.org/officeDocument/2006/relationships/hyperlink" Target="http://sk.wikipedia.org/wiki/Nemecko" TargetMode="External"/><Relationship Id="rId19" Type="http://schemas.openxmlformats.org/officeDocument/2006/relationships/hyperlink" Target="http://sk.wikipedia.org/wiki/Eur%C3%B3pa" TargetMode="External"/><Relationship Id="rId31" Type="http://schemas.openxmlformats.org/officeDocument/2006/relationships/hyperlink" Target="http://sk.wikipedia.org/w/index.php?title=Fatos_Nano&amp;action=edit&amp;redlink=1" TargetMode="External"/><Relationship Id="rId4" Type="http://schemas.openxmlformats.org/officeDocument/2006/relationships/hyperlink" Target="http://sk.wikipedia.org/wiki/Franc%C3%BAzsko" TargetMode="External"/><Relationship Id="rId9" Type="http://schemas.openxmlformats.org/officeDocument/2006/relationships/hyperlink" Target="http://sk.wikipedia.org/wiki/Druh%C3%A1_svetov%C3%A1_vojna" TargetMode="External"/><Relationship Id="rId14" Type="http://schemas.openxmlformats.org/officeDocument/2006/relationships/hyperlink" Target="http://sk.wikipedia.org/wiki/Komunizmus" TargetMode="External"/><Relationship Id="rId22" Type="http://schemas.openxmlformats.org/officeDocument/2006/relationships/hyperlink" Target="http://sk.wikipedia.org/wiki/%C4%8C%C3%ADna" TargetMode="External"/><Relationship Id="rId27" Type="http://schemas.openxmlformats.org/officeDocument/2006/relationships/hyperlink" Target="http://sk.wikipedia.org/wiki/1991" TargetMode="External"/><Relationship Id="rId30" Type="http://schemas.openxmlformats.org/officeDocument/2006/relationships/hyperlink" Target="http://sk.wikipedia.org/w/index.php?title=PDSh&amp;action=edit&amp;redlink=1" TargetMode="External"/><Relationship Id="rId35" Type="http://schemas.openxmlformats.org/officeDocument/2006/relationships/hyperlink" Target="http://sk.wikipedia.org/wiki/EU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Albánsko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>
                <a:latin typeface="Times New Roman" pitchFamily="18" charset="0"/>
                <a:cs typeface="Times New Roman" pitchFamily="18" charset="0"/>
              </a:rPr>
              <a:t>D.Maďoran</a:t>
            </a:r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k-SK" dirty="0" smtClean="0">
                <a:latin typeface="Times New Roman" pitchFamily="18" charset="0"/>
                <a:cs typeface="Times New Roman" pitchFamily="18" charset="0"/>
              </a:rPr>
              <a:t>IX.B</a:t>
            </a:r>
          </a:p>
          <a:p>
            <a:endParaRPr lang="sk-SK" dirty="0" smtClean="0">
              <a:latin typeface="Times New Roman" pitchFamily="18" charset="0"/>
              <a:cs typeface="Times New Roman" pitchFamily="18" charset="0"/>
            </a:endParaRPr>
          </a:p>
          <a:p>
            <a:endParaRPr lang="sk-SK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Obrázok 3" descr="85px-Albania_state_emble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1" y="0"/>
            <a:ext cx="1143000" cy="1721224"/>
          </a:xfrm>
          <a:prstGeom prst="rect">
            <a:avLst/>
          </a:prstGeom>
        </p:spPr>
      </p:pic>
      <p:pic>
        <p:nvPicPr>
          <p:cNvPr id="5" name="Obrázok 4" descr="125px-Flag_of_Albania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387921" cy="3124200"/>
          </a:xfrm>
          <a:prstGeom prst="rect">
            <a:avLst/>
          </a:prstGeom>
        </p:spPr>
      </p:pic>
      <p:pic>
        <p:nvPicPr>
          <p:cNvPr id="6" name="Obrázok 5" descr="images (2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352800"/>
            <a:ext cx="1843404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H</a:t>
            </a:r>
            <a:r>
              <a:rPr lang="sk-SK" dirty="0" smtClean="0"/>
              <a:t>ospodárstvo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Ložiská ropy, zemného plynu; ťaží sa prírodný asfalt, hnedé uhlie, chróm, meď, nikel, železo, bauxit, soľ. </a:t>
            </a:r>
            <a:endParaRPr lang="sk-SK" dirty="0" smtClean="0"/>
          </a:p>
          <a:p>
            <a:r>
              <a:rPr lang="sk-SK" dirty="0" smtClean="0"/>
              <a:t>Rozvíja </a:t>
            </a:r>
            <a:r>
              <a:rPr lang="sk-SK" dirty="0" smtClean="0"/>
              <a:t>sa priemysel textilný, potravinársky, tabakový a energetika (hydroelektrárne na rieke </a:t>
            </a:r>
            <a:r>
              <a:rPr lang="sk-SK" dirty="0" err="1" smtClean="0"/>
              <a:t>Drin</a:t>
            </a:r>
            <a:r>
              <a:rPr lang="sk-SK" dirty="0" smtClean="0"/>
              <a:t>, Mat, Seman a </a:t>
            </a:r>
            <a:r>
              <a:rPr lang="sk-SK" dirty="0" err="1" smtClean="0"/>
              <a:t>Bistricë</a:t>
            </a:r>
            <a:r>
              <a:rPr lang="sk-SK" dirty="0" smtClean="0"/>
              <a:t>). </a:t>
            </a:r>
            <a:endParaRPr lang="sk-SK" dirty="0" smtClean="0"/>
          </a:p>
          <a:p>
            <a:r>
              <a:rPr lang="sk-SK" dirty="0" smtClean="0"/>
              <a:t>Pestuje </a:t>
            </a:r>
            <a:r>
              <a:rPr lang="sk-SK" dirty="0" smtClean="0"/>
              <a:t>sa kukurica, pšenica, ryža, bavlna, cukrová repa, tabak, olivy, hrozno, citrusy a figy. Chová sa hovädzí dobytok, ovce, kozy, rozšírený je aj rybolov. </a:t>
            </a:r>
            <a:endParaRPr lang="sk-SK" dirty="0" smtClean="0"/>
          </a:p>
          <a:p>
            <a:r>
              <a:rPr lang="sk-SK" dirty="0" smtClean="0"/>
              <a:t>Vývoz </a:t>
            </a:r>
            <a:r>
              <a:rPr lang="sk-SK" dirty="0" smtClean="0"/>
              <a:t>– ropa, rudy, asfalt, cigarety, koňak (zn. SKANDERBEU), ovocie a zelenina.</a:t>
            </a:r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Obyvaťeľstvo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219200"/>
            <a:ext cx="8991600" cy="5638800"/>
          </a:xfrm>
        </p:spPr>
        <p:txBody>
          <a:bodyPr>
            <a:normAutofit fontScale="70000" lnSpcReduction="20000"/>
          </a:bodyPr>
          <a:lstStyle/>
          <a:p>
            <a:r>
              <a:rPr lang="sk-SK" dirty="0" smtClean="0"/>
              <a:t>Presný počet národnostných menšín v Albánsku nie je celkom </a:t>
            </a:r>
            <a:r>
              <a:rPr lang="sk-SK" dirty="0" smtClean="0"/>
              <a:t>ujasnený.</a:t>
            </a:r>
          </a:p>
          <a:p>
            <a:r>
              <a:rPr lang="sk-SK" dirty="0" smtClean="0"/>
              <a:t>Albánci</a:t>
            </a:r>
            <a:r>
              <a:rPr lang="sk-SK" dirty="0" smtClean="0"/>
              <a:t> tvoria podľa pravdivých predpokladov približne 75% obyvateľstva. Najsilnejšia menšina sú Gréci, ktorí tvoria asi 15% obyvateľstva, nasledujú </a:t>
            </a:r>
            <a:r>
              <a:rPr lang="sk-SK" dirty="0" err="1" smtClean="0"/>
              <a:t>Arumuni</a:t>
            </a:r>
            <a:r>
              <a:rPr lang="sk-SK" dirty="0" smtClean="0"/>
              <a:t> (7%) a zvyšok tvoria Srbi, Cigáni, Turci a slovanskí Macedónci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Z hľadiska náboženského vyznania, približne 75% tvoria </a:t>
            </a:r>
            <a:r>
              <a:rPr lang="sk-SK" dirty="0" err="1" smtClean="0"/>
              <a:t>moslimovia-Albánci</a:t>
            </a:r>
            <a:r>
              <a:rPr lang="sk-SK" dirty="0" smtClean="0"/>
              <a:t>, zvyšok tvoria kresťania, z ktorých asi 5% sú katolíci (Albánci), zvyšok sú grécki pravoslávni kresťania (Gréci, </a:t>
            </a:r>
            <a:r>
              <a:rPr lang="sk-SK" dirty="0" err="1" smtClean="0"/>
              <a:t>Arumuni</a:t>
            </a:r>
            <a:r>
              <a:rPr lang="sk-SK" dirty="0" smtClean="0"/>
              <a:t>, Albánci).</a:t>
            </a:r>
          </a:p>
          <a:p>
            <a:r>
              <a:rPr lang="sk-SK" dirty="0" smtClean="0"/>
              <a:t>Gréci už od staroveku žijú v južnej časti </a:t>
            </a:r>
            <a:r>
              <a:rPr lang="sk-SK" dirty="0" err="1" smtClean="0"/>
              <a:t>Albánska.Kultúrnym</a:t>
            </a:r>
            <a:r>
              <a:rPr lang="sk-SK" dirty="0" smtClean="0"/>
              <a:t> </a:t>
            </a:r>
            <a:r>
              <a:rPr lang="sk-SK" dirty="0" smtClean="0"/>
              <a:t>strediskom Grékov v južnej časti Albánska bol už od byzantskej doby </a:t>
            </a:r>
            <a:r>
              <a:rPr lang="sk-SK" dirty="0" err="1" smtClean="0"/>
              <a:t>Gjirokaster</a:t>
            </a:r>
            <a:r>
              <a:rPr lang="sk-SK" dirty="0" smtClean="0"/>
              <a:t>.</a:t>
            </a:r>
          </a:p>
          <a:p>
            <a:r>
              <a:rPr lang="sk-SK" dirty="0" err="1" smtClean="0"/>
              <a:t>Arumuni</a:t>
            </a:r>
            <a:r>
              <a:rPr lang="sk-SK" dirty="0" smtClean="0"/>
              <a:t> obývajú južné a </a:t>
            </a:r>
            <a:r>
              <a:rPr lang="sk-SK" dirty="0" err="1" smtClean="0"/>
              <a:t>stredné.Najväčším</a:t>
            </a:r>
            <a:r>
              <a:rPr lang="sk-SK" dirty="0" smtClean="0"/>
              <a:t> </a:t>
            </a:r>
            <a:r>
              <a:rPr lang="sk-SK" dirty="0" smtClean="0"/>
              <a:t>strediskom </a:t>
            </a:r>
            <a:r>
              <a:rPr lang="sk-SK" dirty="0" err="1" smtClean="0"/>
              <a:t>Arumunov</a:t>
            </a:r>
            <a:r>
              <a:rPr lang="sk-SK" dirty="0" smtClean="0"/>
              <a:t> je však mesto </a:t>
            </a:r>
            <a:r>
              <a:rPr lang="sk-SK" dirty="0" err="1" smtClean="0"/>
              <a:t>Korçë</a:t>
            </a:r>
            <a:r>
              <a:rPr lang="sk-SK" dirty="0" smtClean="0"/>
              <a:t> (</a:t>
            </a:r>
            <a:r>
              <a:rPr lang="sk-SK" dirty="0" err="1" smtClean="0"/>
              <a:t>novogr</a:t>
            </a:r>
            <a:r>
              <a:rPr lang="sk-SK" dirty="0" smtClean="0"/>
              <a:t>.</a:t>
            </a:r>
            <a:r>
              <a:rPr lang="el-GR" dirty="0" smtClean="0"/>
              <a:t>Κορυτσά </a:t>
            </a:r>
            <a:r>
              <a:rPr lang="sk-SK" i="1" dirty="0" err="1" smtClean="0"/>
              <a:t>Koritsa</a:t>
            </a:r>
            <a:r>
              <a:rPr lang="sk-SK" dirty="0" smtClean="0"/>
              <a:t>, </a:t>
            </a:r>
            <a:r>
              <a:rPr lang="sk-SK" dirty="0" err="1" smtClean="0"/>
              <a:t>arum</a:t>
            </a:r>
            <a:r>
              <a:rPr lang="sk-SK" dirty="0" smtClean="0"/>
              <a:t>. </a:t>
            </a:r>
            <a:r>
              <a:rPr lang="sk-SK" dirty="0" err="1" smtClean="0"/>
              <a:t>Corceao</a:t>
            </a:r>
            <a:r>
              <a:rPr lang="sk-SK" dirty="0" smtClean="0"/>
              <a:t>), ktoré bolo známe svojimi podnikateľskými aktivitami už v osmanskej </a:t>
            </a:r>
            <a:r>
              <a:rPr lang="sk-SK" dirty="0" smtClean="0"/>
              <a:t>dobe</a:t>
            </a:r>
            <a:endParaRPr lang="sk-SK" dirty="0" smtClean="0"/>
          </a:p>
          <a:p>
            <a:r>
              <a:rPr lang="sk-SK" dirty="0" smtClean="0"/>
              <a:t>Slovanské obyvateľstvo žije hlavne na hranici s Macedónskom, pri jazere </a:t>
            </a:r>
            <a:r>
              <a:rPr lang="sk-SK" dirty="0" err="1" smtClean="0"/>
              <a:t>Prespa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Kultúra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k-SK" dirty="0" smtClean="0">
                <a:hlinkClick r:id="rId2" tooltip="Albánci"/>
              </a:rPr>
              <a:t>Albánci</a:t>
            </a:r>
            <a:r>
              <a:rPr lang="sk-SK" dirty="0" smtClean="0"/>
              <a:t> sú známi svojou bohatou </a:t>
            </a:r>
            <a:r>
              <a:rPr lang="sk-SK" dirty="0" smtClean="0">
                <a:hlinkClick r:id="rId3" tooltip="Mytológia"/>
              </a:rPr>
              <a:t>mytológiou</a:t>
            </a:r>
            <a:r>
              <a:rPr lang="sk-SK" dirty="0" smtClean="0"/>
              <a:t>, ktorá má ešte pohanské, predkresťanské korene a vykazuje istú podobnosť s </a:t>
            </a:r>
            <a:r>
              <a:rPr lang="sk-SK" dirty="0" smtClean="0">
                <a:hlinkClick r:id="rId4" tooltip="Grécka mytológia"/>
              </a:rPr>
              <a:t>gréckou mytológiou</a:t>
            </a:r>
            <a:r>
              <a:rPr lang="sk-SK" dirty="0" smtClean="0"/>
              <a:t>. Kultúrne rozdiely existujú medzi severnými a južnými Albáncami. Severní Albánci majú kultúru podobnú ostatnému </a:t>
            </a:r>
            <a:r>
              <a:rPr lang="sk-SK" dirty="0" smtClean="0">
                <a:hlinkClick r:id="rId5" tooltip="Balkán"/>
              </a:rPr>
              <a:t>Balkánu</a:t>
            </a:r>
            <a:r>
              <a:rPr lang="sk-SK" dirty="0" smtClean="0"/>
              <a:t>, zatiaľ čo tí južní boli vystavení silnému gréckemu kultúrneho vplyvu, čo je vidieť aj na tradičnej kultúre. Obidve časti však odrážajú aj silný osmanský kultúrny odkaz. Najznámejšie albánske </a:t>
            </a:r>
            <a:r>
              <a:rPr lang="sk-SK" dirty="0" smtClean="0">
                <a:hlinkClick r:id="rId6" tooltip="Legenda"/>
              </a:rPr>
              <a:t>legendy</a:t>
            </a:r>
            <a:r>
              <a:rPr lang="sk-SK" dirty="0" smtClean="0"/>
              <a:t> sú </a:t>
            </a:r>
            <a:r>
              <a:rPr lang="sk-SK" i="1" dirty="0" err="1" smtClean="0"/>
              <a:t>Gjergj</a:t>
            </a:r>
            <a:r>
              <a:rPr lang="sk-SK" i="1" dirty="0" smtClean="0"/>
              <a:t> </a:t>
            </a:r>
            <a:r>
              <a:rPr lang="sk-SK" i="1" dirty="0" err="1" smtClean="0"/>
              <a:t>Elez</a:t>
            </a:r>
            <a:r>
              <a:rPr lang="sk-SK" i="1" dirty="0" smtClean="0"/>
              <a:t> </a:t>
            </a:r>
            <a:r>
              <a:rPr lang="sk-SK" i="1" dirty="0" err="1" smtClean="0"/>
              <a:t>Alia</a:t>
            </a:r>
            <a:r>
              <a:rPr lang="sk-SK" dirty="0" smtClean="0"/>
              <a:t> či </a:t>
            </a:r>
            <a:r>
              <a:rPr lang="sk-SK" i="1" dirty="0" err="1" smtClean="0"/>
              <a:t>Rozafa</a:t>
            </a:r>
            <a:r>
              <a:rPr lang="sk-SK" dirty="0" smtClean="0"/>
              <a:t>.</a:t>
            </a:r>
          </a:p>
          <a:p>
            <a:r>
              <a:rPr lang="sk-SK" dirty="0" smtClean="0"/>
              <a:t>Tradičná ľudová hudba (</a:t>
            </a:r>
            <a:r>
              <a:rPr lang="sk-SK" dirty="0" err="1" smtClean="0">
                <a:hlinkClick r:id="rId7" tooltip="Albánčina"/>
              </a:rPr>
              <a:t>albán</a:t>
            </a:r>
            <a:r>
              <a:rPr lang="sk-SK" dirty="0" smtClean="0">
                <a:hlinkClick r:id="rId7" tooltip="Albánčina"/>
              </a:rPr>
              <a:t>.</a:t>
            </a:r>
            <a:r>
              <a:rPr lang="sk-SK" dirty="0" smtClean="0"/>
              <a:t> </a:t>
            </a:r>
            <a:r>
              <a:rPr lang="sk-SK" dirty="0" err="1" smtClean="0"/>
              <a:t>këngë</a:t>
            </a:r>
            <a:r>
              <a:rPr lang="sk-SK" dirty="0" smtClean="0"/>
              <a:t>) sa dá rozdeliť medzi </a:t>
            </a:r>
            <a:r>
              <a:rPr lang="sk-SK" dirty="0" err="1" smtClean="0"/>
              <a:t>severoalbánskym</a:t>
            </a:r>
            <a:r>
              <a:rPr lang="sk-SK" dirty="0" smtClean="0"/>
              <a:t> a </a:t>
            </a:r>
            <a:r>
              <a:rPr lang="sk-SK" dirty="0" err="1" smtClean="0"/>
              <a:t>južnoalbánskym</a:t>
            </a:r>
            <a:r>
              <a:rPr lang="sk-SK" dirty="0" smtClean="0"/>
              <a:t> štýlom. </a:t>
            </a:r>
            <a:r>
              <a:rPr lang="sk-SK" dirty="0" smtClean="0">
                <a:hlinkClick r:id="rId8" tooltip="Hudba"/>
              </a:rPr>
              <a:t>Hudba</a:t>
            </a:r>
            <a:r>
              <a:rPr lang="sk-SK" dirty="0" smtClean="0"/>
              <a:t> na severe Albánska je v typickom balkánskom štýle, podobá sa srbskej národnej hudbe. Ľudová hudba z južného Albánska sa viac podobá </a:t>
            </a:r>
            <a:r>
              <a:rPr lang="sk-SK" dirty="0" smtClean="0">
                <a:hlinkClick r:id="rId9" tooltip="Grécka hudba"/>
              </a:rPr>
              <a:t>gréckej ľudovej hudbe</a:t>
            </a:r>
            <a:r>
              <a:rPr lang="sk-SK" dirty="0" smtClean="0"/>
              <a:t>, hlavne tej z kraja </a:t>
            </a:r>
            <a:r>
              <a:rPr lang="sk-SK" dirty="0" err="1" smtClean="0">
                <a:hlinkClick r:id="rId10" tooltip="Epirus"/>
              </a:rPr>
              <a:t>Epirus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Hlavným nástrojom </a:t>
            </a:r>
            <a:r>
              <a:rPr lang="sk-SK" dirty="0" err="1" smtClean="0"/>
              <a:t>je</a:t>
            </a:r>
            <a:r>
              <a:rPr lang="sk-SK" dirty="0" err="1" smtClean="0">
                <a:hlinkClick r:id="rId11" tooltip="Klarinet"/>
              </a:rPr>
              <a:t>klarinet</a:t>
            </a:r>
            <a:r>
              <a:rPr lang="sk-SK" dirty="0" smtClean="0"/>
              <a:t> a </a:t>
            </a:r>
            <a:r>
              <a:rPr lang="sk-SK" dirty="0" smtClean="0">
                <a:hlinkClick r:id="rId12" tooltip="Husle"/>
              </a:rPr>
              <a:t>husle</a:t>
            </a:r>
            <a:r>
              <a:rPr lang="sk-SK" dirty="0" smtClean="0"/>
              <a:t>. Spievajú sa polyfonické melódie, ktoré majú pôvod v starovekom </a:t>
            </a:r>
            <a:r>
              <a:rPr lang="sk-SK" dirty="0" err="1" smtClean="0"/>
              <a:t>Grécku.V</a:t>
            </a:r>
            <a:r>
              <a:rPr lang="sk-SK" dirty="0" smtClean="0"/>
              <a:t> </a:t>
            </a:r>
            <a:r>
              <a:rPr lang="sk-SK" dirty="0" smtClean="0"/>
              <a:t>tradičných tancoch je taktiež badateľný silný grécky vplyv. K tradičnému albánskemu </a:t>
            </a:r>
            <a:r>
              <a:rPr lang="sk-SK" dirty="0" err="1" smtClean="0"/>
              <a:t>mužkému</a:t>
            </a:r>
            <a:r>
              <a:rPr lang="sk-SK" dirty="0" smtClean="0"/>
              <a:t> </a:t>
            </a:r>
            <a:r>
              <a:rPr lang="sk-SK" dirty="0" smtClean="0">
                <a:hlinkClick r:id="rId13" tooltip="Kroj"/>
              </a:rPr>
              <a:t>kroju</a:t>
            </a:r>
            <a:r>
              <a:rPr lang="sk-SK" dirty="0" smtClean="0"/>
              <a:t> patrí suknica </a:t>
            </a:r>
            <a:r>
              <a:rPr lang="sk-SK" dirty="0" err="1" smtClean="0">
                <a:hlinkClick r:id="rId14" tooltip="Fustanella (stránka neexistuje)"/>
              </a:rPr>
              <a:t>fustanella</a:t>
            </a:r>
            <a:r>
              <a:rPr lang="sk-SK" dirty="0" smtClean="0"/>
              <a:t>, ktorú nosia aj pevninskí </a:t>
            </a:r>
            <a:r>
              <a:rPr lang="sk-SK" dirty="0" smtClean="0">
                <a:hlinkClick r:id="rId15" tooltip="Gréci"/>
              </a:rPr>
              <a:t>Gréci</a:t>
            </a:r>
            <a:r>
              <a:rPr lang="sk-SK" dirty="0" smtClean="0"/>
              <a:t> a južní Albánci. Tradičný albánsky kroje je podobný gréckemu a jeho pôvod je tiež grécky.</a:t>
            </a:r>
          </a:p>
          <a:p>
            <a:endParaRPr lang="sk-SK" dirty="0"/>
          </a:p>
        </p:txBody>
      </p:sp>
      <p:pic>
        <p:nvPicPr>
          <p:cNvPr id="4" name="Obrázok 3" descr="250px-A_traditional_male_folk_group_from_Skrapar.JP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705600" y="0"/>
            <a:ext cx="2438400" cy="183367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Jazyk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Albánsky </a:t>
            </a:r>
            <a:r>
              <a:rPr lang="sk-SK" dirty="0" smtClean="0"/>
              <a:t>jazyk (</a:t>
            </a:r>
            <a:r>
              <a:rPr lang="sk-SK" dirty="0" err="1" smtClean="0">
                <a:hlinkClick r:id="rId2" tooltip="Albánčina"/>
              </a:rPr>
              <a:t>albán</a:t>
            </a:r>
            <a:r>
              <a:rPr lang="sk-SK" dirty="0" smtClean="0">
                <a:hlinkClick r:id="rId2" tooltip="Albánčina"/>
              </a:rPr>
              <a:t>.</a:t>
            </a:r>
            <a:r>
              <a:rPr lang="sk-SK" dirty="0" smtClean="0"/>
              <a:t> </a:t>
            </a:r>
            <a:r>
              <a:rPr lang="sk-SK" dirty="0" err="1" smtClean="0"/>
              <a:t>Gjuha</a:t>
            </a:r>
            <a:r>
              <a:rPr lang="sk-SK" dirty="0" smtClean="0"/>
              <a:t> </a:t>
            </a:r>
            <a:r>
              <a:rPr lang="sk-SK" dirty="0" err="1" smtClean="0"/>
              <a:t>shqipe</a:t>
            </a:r>
            <a:r>
              <a:rPr lang="sk-SK" dirty="0" smtClean="0"/>
              <a:t>) je pravdepodobne moderným potomkom starovekej </a:t>
            </a:r>
            <a:r>
              <a:rPr lang="sk-SK" dirty="0" err="1" smtClean="0"/>
              <a:t>tráko-illýrštiny</a:t>
            </a:r>
            <a:r>
              <a:rPr lang="sk-SK" dirty="0" smtClean="0"/>
              <a:t> a tvorí samostatnú európsku vetvu. Albánčina sa </a:t>
            </a:r>
            <a:r>
              <a:rPr lang="sk-SK" dirty="0" err="1" smtClean="0"/>
              <a:t>rozdeluje</a:t>
            </a:r>
            <a:r>
              <a:rPr lang="sk-SK" dirty="0" smtClean="0"/>
              <a:t> podľa pôvodu na </a:t>
            </a:r>
            <a:r>
              <a:rPr lang="sk-SK" dirty="0" err="1" smtClean="0"/>
              <a:t>severoalbánsky</a:t>
            </a:r>
            <a:r>
              <a:rPr lang="sk-SK" dirty="0" smtClean="0"/>
              <a:t> a </a:t>
            </a:r>
            <a:r>
              <a:rPr lang="sk-SK" dirty="0" err="1" smtClean="0"/>
              <a:t>juhoalbánsky</a:t>
            </a:r>
            <a:r>
              <a:rPr lang="sk-SK" dirty="0" smtClean="0"/>
              <a:t> dialekt (</a:t>
            </a:r>
            <a:r>
              <a:rPr lang="sk-SK" i="1" dirty="0" err="1" smtClean="0"/>
              <a:t>gheg</a:t>
            </a:r>
            <a:r>
              <a:rPr lang="sk-SK" dirty="0" smtClean="0"/>
              <a:t> a </a:t>
            </a:r>
            <a:r>
              <a:rPr lang="sk-SK" i="1" dirty="0" err="1" smtClean="0"/>
              <a:t>tosk</a:t>
            </a:r>
            <a:r>
              <a:rPr lang="sk-SK" dirty="0" smtClean="0"/>
              <a:t>) a patrí medzi gramaticky najzložitejší balkánsky jazyk. Počas svojho vývinu od </a:t>
            </a:r>
            <a:r>
              <a:rPr lang="sk-SK" dirty="0" err="1" smtClean="0"/>
              <a:t>tráko-illýrštiny</a:t>
            </a:r>
            <a:r>
              <a:rPr lang="sk-SK" dirty="0" smtClean="0"/>
              <a:t> sa do tohto jazyka dostalo mnoho slov z </a:t>
            </a:r>
            <a:r>
              <a:rPr lang="sk-SK" dirty="0" smtClean="0">
                <a:hlinkClick r:id="rId3" tooltip="Gréčtina"/>
              </a:rPr>
              <a:t>gréčtiny</a:t>
            </a:r>
            <a:r>
              <a:rPr lang="sk-SK" dirty="0" smtClean="0"/>
              <a:t> a </a:t>
            </a:r>
            <a:r>
              <a:rPr lang="sk-SK" dirty="0" smtClean="0">
                <a:hlinkClick r:id="rId4" tooltip="Latinčina"/>
              </a:rPr>
              <a:t>latinčiny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Najviac </a:t>
            </a:r>
            <a:r>
              <a:rPr lang="sk-SK" dirty="0" smtClean="0"/>
              <a:t>gréckeho vplyvu v jazyku nachádzame v </a:t>
            </a:r>
            <a:r>
              <a:rPr lang="sk-SK" dirty="0" err="1" smtClean="0"/>
              <a:t>južnoalbánskom</a:t>
            </a:r>
            <a:r>
              <a:rPr lang="sk-SK" dirty="0" smtClean="0"/>
              <a:t> dialekte, keďže tu bolo v stredoveku asimilovaných mnoho </a:t>
            </a:r>
            <a:r>
              <a:rPr lang="sk-SK" dirty="0" smtClean="0">
                <a:hlinkClick r:id="rId5" tooltip="Gréci"/>
              </a:rPr>
              <a:t>Grékov</a:t>
            </a:r>
            <a:r>
              <a:rPr lang="sk-SK" dirty="0" smtClean="0"/>
              <a:t>.</a:t>
            </a:r>
          </a:p>
          <a:p>
            <a:r>
              <a:rPr lang="sk-SK" dirty="0" smtClean="0"/>
              <a:t>Albánčina </a:t>
            </a:r>
            <a:r>
              <a:rPr lang="sk-SK" dirty="0" smtClean="0"/>
              <a:t>obsahuje aj niekoľko slovanských a tureckých slov.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Doprava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železničná – 720 kilometrov, hlavný ťah z čiernohorskej </a:t>
            </a:r>
            <a:r>
              <a:rPr lang="sk-SK" dirty="0" err="1" smtClean="0">
                <a:hlinkClick r:id="rId2" tooltip="Podgorica"/>
              </a:rPr>
              <a:t>Podgorice</a:t>
            </a:r>
            <a:r>
              <a:rPr lang="sk-SK" dirty="0" smtClean="0"/>
              <a:t> do </a:t>
            </a:r>
            <a:r>
              <a:rPr lang="sk-SK" dirty="0" err="1" smtClean="0">
                <a:hlinkClick r:id="rId3" tooltip="Vlora"/>
              </a:rPr>
              <a:t>Vlory</a:t>
            </a:r>
            <a:r>
              <a:rPr lang="sk-SK" dirty="0" smtClean="0"/>
              <a:t>.</a:t>
            </a:r>
          </a:p>
          <a:p>
            <a:r>
              <a:rPr lang="sk-SK" dirty="0" smtClean="0"/>
              <a:t>cestná – 18 450 kilometrov, asfaltové sú len hlavné cesty aj to nevyhovujúcej kvality (výnimkou je 22 km úsek štvorprúdovej diaľnice s osvetlením z letiska </a:t>
            </a:r>
            <a:r>
              <a:rPr lang="sk-SK" dirty="0" err="1" smtClean="0"/>
              <a:t>Rinas</a:t>
            </a:r>
            <a:r>
              <a:rPr lang="sk-SK" dirty="0" smtClean="0"/>
              <a:t> do </a:t>
            </a:r>
            <a:r>
              <a:rPr lang="sk-SK" dirty="0" smtClean="0">
                <a:hlinkClick r:id="rId4" tooltip="Tirana"/>
              </a:rPr>
              <a:t>Tirany</a:t>
            </a:r>
            <a:r>
              <a:rPr lang="sk-SK" dirty="0" smtClean="0"/>
              <a:t>). Vozový park je zastaraný, najviac mercedesov v Európe k počtu obyvateľov. Nepravidelné autobusové spoje starými čínskymi autobusmi, alebo </a:t>
            </a:r>
            <a:r>
              <a:rPr lang="sk-SK" dirty="0" err="1" smtClean="0"/>
              <a:t>Karosami</a:t>
            </a:r>
            <a:r>
              <a:rPr lang="sk-SK" dirty="0" smtClean="0"/>
              <a:t>. Najvýhodnejšia </a:t>
            </a:r>
            <a:r>
              <a:rPr lang="sk-SK" dirty="0" smtClean="0">
                <a:hlinkClick r:id="rId5" tooltip="Doprava"/>
              </a:rPr>
              <a:t>doprava</a:t>
            </a:r>
            <a:r>
              <a:rPr lang="sk-SK" dirty="0" smtClean="0"/>
              <a:t> je </a:t>
            </a:r>
            <a:r>
              <a:rPr lang="sk-SK" dirty="0" err="1" smtClean="0"/>
              <a:t>minibusovými</a:t>
            </a:r>
            <a:r>
              <a:rPr lang="sk-SK" dirty="0" smtClean="0"/>
              <a:t> taxíkmi pre 6 až 8 osôb. Po celej krajine je zlá orientácia – chýbajú smerové ukazovatele a označenia obcí. </a:t>
            </a:r>
            <a:r>
              <a:rPr lang="sk-SK" dirty="0" smtClean="0">
                <a:hlinkClick r:id="rId6" tooltip="Benzín"/>
              </a:rPr>
              <a:t>Benzín</a:t>
            </a:r>
            <a:r>
              <a:rPr lang="sk-SK" dirty="0" smtClean="0"/>
              <a:t> 91 – 98 </a:t>
            </a:r>
            <a:r>
              <a:rPr lang="sk-SK" dirty="0" err="1" smtClean="0"/>
              <a:t>oct</a:t>
            </a:r>
            <a:r>
              <a:rPr lang="sk-SK" dirty="0" smtClean="0"/>
              <a:t>. stojí 0,82 až 1 USD; čerpacích staníc je dostatok.</a:t>
            </a:r>
          </a:p>
          <a:p>
            <a:r>
              <a:rPr lang="sk-SK" dirty="0" smtClean="0"/>
              <a:t>letecká – jediné medzinárodné letisko </a:t>
            </a:r>
            <a:r>
              <a:rPr lang="sk-SK" dirty="0" err="1" smtClean="0"/>
              <a:t>Rinas</a:t>
            </a:r>
            <a:r>
              <a:rPr lang="sk-SK" dirty="0" smtClean="0"/>
              <a:t> prijíma </a:t>
            </a:r>
            <a:r>
              <a:rPr lang="sk-SK" dirty="0" smtClean="0">
                <a:hlinkClick r:id="rId7" tooltip="Lietadlo"/>
              </a:rPr>
              <a:t>lietadlá</a:t>
            </a:r>
            <a:r>
              <a:rPr lang="sk-SK" dirty="0" smtClean="0"/>
              <a:t> spoločností </a:t>
            </a:r>
            <a:r>
              <a:rPr lang="sk-SK" i="1" dirty="0" smtClean="0"/>
              <a:t>MALÉV</a:t>
            </a:r>
            <a:r>
              <a:rPr lang="sk-SK" dirty="0" smtClean="0"/>
              <a:t>, </a:t>
            </a:r>
            <a:r>
              <a:rPr lang="sk-SK" i="1" dirty="0" smtClean="0"/>
              <a:t>AIR FRANCE</a:t>
            </a:r>
            <a:r>
              <a:rPr lang="sk-SK" dirty="0" smtClean="0"/>
              <a:t>, </a:t>
            </a:r>
            <a:r>
              <a:rPr lang="sk-SK" i="1" dirty="0" smtClean="0"/>
              <a:t>SWISSAIR</a:t>
            </a:r>
            <a:r>
              <a:rPr lang="sk-SK" dirty="0" smtClean="0"/>
              <a:t>, rumunský </a:t>
            </a:r>
            <a:r>
              <a:rPr lang="sk-SK" i="1" dirty="0" smtClean="0"/>
              <a:t>TAROM</a:t>
            </a:r>
            <a:r>
              <a:rPr lang="sk-SK" dirty="0" smtClean="0"/>
              <a:t> a </a:t>
            </a:r>
            <a:r>
              <a:rPr lang="sk-SK" i="1" dirty="0" smtClean="0"/>
              <a:t>OLYMPIC AIRLINES</a:t>
            </a:r>
            <a:r>
              <a:rPr lang="sk-SK" dirty="0" smtClean="0"/>
              <a:t> z Grécka.</a:t>
            </a:r>
          </a:p>
          <a:p>
            <a:r>
              <a:rPr lang="sk-SK" dirty="0" smtClean="0"/>
              <a:t>vodná – námorný prístav </a:t>
            </a:r>
            <a:r>
              <a:rPr lang="sk-SK" dirty="0" err="1" smtClean="0">
                <a:hlinkClick r:id="rId8" tooltip="Durrës"/>
              </a:rPr>
              <a:t>Durrës</a:t>
            </a:r>
            <a:r>
              <a:rPr lang="sk-SK" dirty="0" smtClean="0"/>
              <a:t> a </a:t>
            </a:r>
            <a:r>
              <a:rPr lang="sk-SK" dirty="0" err="1" smtClean="0">
                <a:hlinkClick r:id="rId9" tooltip="Vlorë"/>
              </a:rPr>
              <a:t>Vlorë</a:t>
            </a:r>
            <a:r>
              <a:rPr lang="sk-SK" dirty="0" smtClean="0"/>
              <a:t>, trajektové spojenia </a:t>
            </a:r>
            <a:r>
              <a:rPr lang="sk-SK" dirty="0" err="1" smtClean="0"/>
              <a:t>Durrës</a:t>
            </a:r>
            <a:r>
              <a:rPr lang="sk-SK" dirty="0" smtClean="0"/>
              <a:t>–</a:t>
            </a:r>
            <a:r>
              <a:rPr lang="sk-SK" dirty="0" smtClean="0">
                <a:hlinkClick r:id="rId10" tooltip="Bari"/>
              </a:rPr>
              <a:t>Bari (I)</a:t>
            </a:r>
            <a:r>
              <a:rPr lang="sk-SK" dirty="0" smtClean="0"/>
              <a:t>; </a:t>
            </a:r>
            <a:r>
              <a:rPr lang="sk-SK" dirty="0" err="1" smtClean="0"/>
              <a:t>Durrës</a:t>
            </a:r>
            <a:r>
              <a:rPr lang="sk-SK" dirty="0" smtClean="0"/>
              <a:t>–</a:t>
            </a:r>
            <a:r>
              <a:rPr lang="sk-SK" dirty="0" err="1" smtClean="0">
                <a:hlinkClick r:id="rId11" tooltip="Brindisi"/>
              </a:rPr>
              <a:t>Brindisi</a:t>
            </a:r>
            <a:r>
              <a:rPr lang="sk-SK" dirty="0" smtClean="0">
                <a:hlinkClick r:id="rId11" tooltip="Brindisi"/>
              </a:rPr>
              <a:t> (I)</a:t>
            </a:r>
            <a:r>
              <a:rPr lang="sk-SK" dirty="0" smtClean="0"/>
              <a:t>; </a:t>
            </a:r>
            <a:r>
              <a:rPr lang="sk-SK" dirty="0" err="1" smtClean="0"/>
              <a:t>Durrës</a:t>
            </a:r>
            <a:r>
              <a:rPr lang="sk-SK" dirty="0" smtClean="0"/>
              <a:t>–</a:t>
            </a:r>
            <a:r>
              <a:rPr lang="sk-SK" dirty="0" err="1" smtClean="0">
                <a:hlinkClick r:id="rId12" tooltip="Koper"/>
              </a:rPr>
              <a:t>Koper</a:t>
            </a:r>
            <a:r>
              <a:rPr lang="sk-SK" dirty="0" smtClean="0">
                <a:hlinkClick r:id="rId12" tooltip="Koper"/>
              </a:rPr>
              <a:t> (SLO)</a:t>
            </a:r>
            <a:r>
              <a:rPr lang="sk-SK" dirty="0" smtClean="0"/>
              <a:t> a </a:t>
            </a:r>
            <a:r>
              <a:rPr lang="sk-SK" dirty="0" err="1" smtClean="0">
                <a:hlinkClick r:id="rId13" tooltip="Sarandë"/>
              </a:rPr>
              <a:t>Sarandë</a:t>
            </a:r>
            <a:r>
              <a:rPr lang="sk-SK" dirty="0" smtClean="0"/>
              <a:t>–</a:t>
            </a:r>
            <a:r>
              <a:rPr lang="sk-SK" dirty="0" err="1" smtClean="0">
                <a:hlinkClick r:id="rId14" tooltip="Kérkira (stránka neexistuje)"/>
              </a:rPr>
              <a:t>Kérkira</a:t>
            </a:r>
            <a:r>
              <a:rPr lang="sk-SK" dirty="0" smtClean="0"/>
              <a:t> (</a:t>
            </a:r>
            <a:r>
              <a:rPr lang="sk-SK" dirty="0" err="1" smtClean="0">
                <a:hlinkClick r:id="rId15" tooltip="Korfu"/>
              </a:rPr>
              <a:t>Korfu</a:t>
            </a:r>
            <a:r>
              <a:rPr lang="sk-SK" dirty="0" smtClean="0"/>
              <a:t>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Turistika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Do roku </a:t>
            </a:r>
            <a:r>
              <a:rPr lang="sk-SK" dirty="0" smtClean="0">
                <a:hlinkClick r:id="rId2" tooltip="1991"/>
              </a:rPr>
              <a:t>1991</a:t>
            </a:r>
            <a:r>
              <a:rPr lang="sk-SK" dirty="0" smtClean="0"/>
              <a:t> prakticky neexistoval, až na málopočetné skupinky organizovaných návštevníkov zo západných krajín. </a:t>
            </a:r>
            <a:r>
              <a:rPr lang="sk-SK" dirty="0" smtClean="0"/>
              <a:t>Albánsko </a:t>
            </a:r>
            <a:r>
              <a:rPr lang="sk-SK" dirty="0" smtClean="0"/>
              <a:t>sa však postupne otvorilo svetu a privítalo turistov z celého sveta, ktorí objavili dosiaľ skryté krásy a zaujímavosti tohto štátu: historické pamiatky starých kultúr </a:t>
            </a:r>
            <a:r>
              <a:rPr lang="sk-SK" dirty="0" smtClean="0">
                <a:hlinkClick r:id="rId3" tooltip="Gréci"/>
              </a:rPr>
              <a:t>Grékov</a:t>
            </a:r>
            <a:r>
              <a:rPr lang="sk-SK" dirty="0" smtClean="0"/>
              <a:t>, </a:t>
            </a:r>
            <a:r>
              <a:rPr lang="sk-SK" dirty="0" smtClean="0">
                <a:hlinkClick r:id="rId4" tooltip="Staroveký Rím"/>
              </a:rPr>
              <a:t>Rimanov</a:t>
            </a:r>
            <a:r>
              <a:rPr lang="sk-SK" dirty="0" smtClean="0"/>
              <a:t>, </a:t>
            </a:r>
            <a:r>
              <a:rPr lang="sk-SK" dirty="0" smtClean="0">
                <a:hlinkClick r:id="rId5" tooltip="Byzantská ríša"/>
              </a:rPr>
              <a:t>Byzantíncov</a:t>
            </a:r>
            <a:r>
              <a:rPr lang="sk-SK" dirty="0" smtClean="0"/>
              <a:t>, ale najmä jedného z najstarších európskych národov indoeurópskeho pôvodu – </a:t>
            </a:r>
            <a:r>
              <a:rPr lang="sk-SK" dirty="0" err="1" smtClean="0">
                <a:hlinkClick r:id="rId6" tooltip="Illýr (stránka neexistuje)"/>
              </a:rPr>
              <a:t>Illýrov</a:t>
            </a:r>
            <a:r>
              <a:rPr lang="sk-SK" dirty="0" smtClean="0"/>
              <a:t>. Za návštevu stoja aj </a:t>
            </a:r>
            <a:r>
              <a:rPr lang="sk-SK" dirty="0" smtClean="0">
                <a:hlinkClick r:id="rId7" tooltip="Moslim"/>
              </a:rPr>
              <a:t>moslimské</a:t>
            </a:r>
            <a:r>
              <a:rPr lang="sk-SK" dirty="0" smtClean="0"/>
              <a:t> </a:t>
            </a:r>
            <a:r>
              <a:rPr lang="sk-SK" dirty="0" smtClean="0">
                <a:hlinkClick r:id="rId8" tooltip="Mešita"/>
              </a:rPr>
              <a:t>mešity</a:t>
            </a:r>
            <a:r>
              <a:rPr lang="sk-SK" dirty="0" smtClean="0"/>
              <a:t> zo </a:t>
            </a:r>
            <a:r>
              <a:rPr lang="sk-SK" dirty="0" smtClean="0">
                <a:hlinkClick r:id="rId9" tooltip="Stredovek"/>
              </a:rPr>
              <a:t>stredoveku</a:t>
            </a:r>
            <a:r>
              <a:rPr lang="sk-SK" dirty="0" smtClean="0"/>
              <a:t> i grécke </a:t>
            </a:r>
            <a:r>
              <a:rPr lang="sk-SK" dirty="0" smtClean="0">
                <a:hlinkClick r:id="rId10" tooltip="Gréckokatolícka cirkev"/>
              </a:rPr>
              <a:t>ortodoxné</a:t>
            </a:r>
            <a:r>
              <a:rPr lang="sk-SK" dirty="0" smtClean="0"/>
              <a:t> </a:t>
            </a:r>
            <a:r>
              <a:rPr lang="sk-SK" dirty="0" smtClean="0">
                <a:hlinkClick r:id="rId11" tooltip="Kostol"/>
              </a:rPr>
              <a:t>kostolíky</a:t>
            </a:r>
            <a:r>
              <a:rPr lang="sk-SK" dirty="0" smtClean="0"/>
              <a:t> so vzácnymi maľbami a </a:t>
            </a:r>
            <a:r>
              <a:rPr lang="sk-SK" dirty="0" smtClean="0">
                <a:hlinkClick r:id="rId12" tooltip="Ikona"/>
              </a:rPr>
              <a:t>ikonami</a:t>
            </a:r>
            <a:r>
              <a:rPr lang="sk-SK" dirty="0" smtClean="0"/>
              <a:t>. Zo stavieb </a:t>
            </a:r>
            <a:r>
              <a:rPr lang="sk-SK" dirty="0" smtClean="0">
                <a:hlinkClick r:id="rId13" tooltip="Komunizmus"/>
              </a:rPr>
              <a:t>komunizmu</a:t>
            </a:r>
            <a:r>
              <a:rPr lang="sk-SK" dirty="0" smtClean="0"/>
              <a:t> „vyniknú“ </a:t>
            </a:r>
            <a:r>
              <a:rPr lang="sk-SK" dirty="0" err="1" smtClean="0"/>
              <a:t>Hodžove</a:t>
            </a:r>
            <a:r>
              <a:rPr lang="sk-SK" dirty="0" smtClean="0"/>
              <a:t> betónové bunkre postavené proti útoku fiktívneho nepriateľa, ktorých bolo roztrúsených po celej krajine – od pobrežných nížin po neprístupné vrchy až 800 000.</a:t>
            </a:r>
          </a:p>
          <a:p>
            <a:r>
              <a:rPr lang="sk-SK" dirty="0" smtClean="0"/>
              <a:t>Vynikajúce sú podmienky pre horolezectvo a vysokohorskú turistiku v panenských Albánskych Alpách, najmä v oblastiach </a:t>
            </a:r>
            <a:r>
              <a:rPr lang="sk-SK" dirty="0" err="1" smtClean="0"/>
              <a:t>Theth</a:t>
            </a:r>
            <a:r>
              <a:rPr lang="sk-SK" dirty="0" smtClean="0"/>
              <a:t> a </a:t>
            </a:r>
            <a:r>
              <a:rPr lang="sk-SK" dirty="0" err="1" smtClean="0"/>
              <a:t>Valbonë</a:t>
            </a:r>
            <a:r>
              <a:rPr lang="sk-SK" dirty="0" smtClean="0"/>
              <a:t>. Esteticky pôsobí územie od oblasti jazier </a:t>
            </a:r>
            <a:r>
              <a:rPr lang="sk-SK" dirty="0" err="1" smtClean="0"/>
              <a:t>Ohrid</a:t>
            </a:r>
            <a:r>
              <a:rPr lang="sk-SK" dirty="0" smtClean="0"/>
              <a:t> – </a:t>
            </a:r>
            <a:r>
              <a:rPr lang="sk-SK" dirty="0" err="1" smtClean="0"/>
              <a:t>Prespan</a:t>
            </a:r>
            <a:r>
              <a:rPr lang="sk-SK" dirty="0" smtClean="0"/>
              <a:t> na juh až po kaňony, kaskády a meandre údolia riečky </a:t>
            </a:r>
            <a:r>
              <a:rPr lang="sk-SK" dirty="0" err="1" smtClean="0"/>
              <a:t>Vjosës</a:t>
            </a:r>
            <a:endParaRPr lang="sk-SK" dirty="0" smtClean="0"/>
          </a:p>
          <a:p>
            <a:r>
              <a:rPr lang="sk-SK" dirty="0" smtClean="0"/>
              <a:t>Ďalším lákadlom Albánska je riviéra so štrkovo – piesočnými plážami sa začína v prímorskom letovisku </a:t>
            </a:r>
            <a:r>
              <a:rPr lang="sk-SK" dirty="0" err="1" smtClean="0"/>
              <a:t>Sarandë</a:t>
            </a:r>
            <a:r>
              <a:rPr lang="sk-SK" dirty="0" smtClean="0"/>
              <a:t>. Nevýhodou je minimálna infraštruktúra, ktorá sa ale postupne rozrastá. V </a:t>
            </a:r>
            <a:r>
              <a:rPr lang="sk-SK" dirty="0" err="1" smtClean="0"/>
              <a:t>Durreskom</a:t>
            </a:r>
            <a:r>
              <a:rPr lang="sk-SK" dirty="0" smtClean="0"/>
              <a:t> (</a:t>
            </a:r>
            <a:r>
              <a:rPr lang="sk-SK" dirty="0" err="1" smtClean="0"/>
              <a:t>Dračskom</a:t>
            </a:r>
            <a:r>
              <a:rPr lang="sk-SK" dirty="0" smtClean="0"/>
              <a:t>) zálive nájdeme už široké piesčité pláže s množstvom súkromných víl, penziónov, bufetov a reštaurácií v príjemnom prostredí borovíc. </a:t>
            </a:r>
            <a:endParaRPr lang="sk-SK" dirty="0" smtClean="0"/>
          </a:p>
          <a:p>
            <a:r>
              <a:rPr lang="sk-SK" dirty="0" smtClean="0"/>
              <a:t>Hoci </a:t>
            </a:r>
            <a:r>
              <a:rPr lang="sk-SK" dirty="0" smtClean="0"/>
              <a:t>podmienky na rozvoj cestovného ruchu sú vynikajúce, neistá politická a bezpečnostná situácia zatiaľ investorov odrádza.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Národné parky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52400" y="1447800"/>
            <a:ext cx="8686800" cy="5159408"/>
          </a:xfrm>
        </p:spPr>
        <p:txBody>
          <a:bodyPr>
            <a:normAutofit fontScale="55000" lnSpcReduction="20000"/>
          </a:bodyPr>
          <a:lstStyle/>
          <a:p>
            <a:r>
              <a:rPr lang="sk-SK" dirty="0" err="1" smtClean="0">
                <a:hlinkClick r:id="rId2" tooltip="Bredhi Drenovës (stránka neexistuje)"/>
              </a:rPr>
              <a:t>Bredhi</a:t>
            </a:r>
            <a:r>
              <a:rPr lang="sk-SK" dirty="0" smtClean="0">
                <a:hlinkClick r:id="rId2" tooltip="Bredhi Drenovës (stránka neexistuje)"/>
              </a:rPr>
              <a:t> </a:t>
            </a:r>
            <a:r>
              <a:rPr lang="sk-SK" dirty="0" err="1" smtClean="0">
                <a:hlinkClick r:id="rId2" tooltip="Bredhi Drenovës (stránka neexistuje)"/>
              </a:rPr>
              <a:t>Drenovës</a:t>
            </a:r>
            <a:r>
              <a:rPr lang="sk-SK" dirty="0" smtClean="0"/>
              <a:t> rozprestiera sa na svahoch pohoria </a:t>
            </a:r>
            <a:r>
              <a:rPr lang="sk-SK" dirty="0" err="1" smtClean="0"/>
              <a:t>Moravë</a:t>
            </a:r>
            <a:r>
              <a:rPr lang="sk-SK" dirty="0" smtClean="0"/>
              <a:t> juhovýchodne od mesta </a:t>
            </a:r>
            <a:r>
              <a:rPr lang="sk-SK" dirty="0" err="1" smtClean="0"/>
              <a:t>Korçë</a:t>
            </a:r>
            <a:endParaRPr lang="sk-SK" dirty="0" smtClean="0"/>
          </a:p>
          <a:p>
            <a:r>
              <a:rPr lang="sk-SK" dirty="0" err="1" smtClean="0">
                <a:hlinkClick r:id="rId3" tooltip="Dajti (stránka neexistuje)"/>
              </a:rPr>
              <a:t>Dajti</a:t>
            </a:r>
            <a:r>
              <a:rPr lang="sk-SK" dirty="0" smtClean="0"/>
              <a:t> zalesnená vrcholová časť rovnomenného masívu s pôvodným listnatým lesom na vápenci vo výške 1 600 m n. m., východne od Tirany</a:t>
            </a:r>
          </a:p>
          <a:p>
            <a:r>
              <a:rPr lang="sk-SK" dirty="0" err="1" smtClean="0">
                <a:hlinkClick r:id="rId4" tooltip="Divjakës (stránka neexistuje)"/>
              </a:rPr>
              <a:t>Divjakës</a:t>
            </a:r>
            <a:r>
              <a:rPr lang="sk-SK" dirty="0" smtClean="0"/>
              <a:t> situovaný v lagúne </a:t>
            </a:r>
            <a:r>
              <a:rPr lang="sk-SK" dirty="0" err="1" smtClean="0"/>
              <a:t>Karavastasë</a:t>
            </a:r>
            <a:r>
              <a:rPr lang="sk-SK" dirty="0" smtClean="0"/>
              <a:t>; rozľahlé porasty zamokreného lesa s borovicou píniovou /</a:t>
            </a:r>
            <a:r>
              <a:rPr lang="sk-SK" dirty="0" err="1" smtClean="0"/>
              <a:t>Pinus</a:t>
            </a:r>
            <a:r>
              <a:rPr lang="sk-SK" dirty="0" smtClean="0"/>
              <a:t> </a:t>
            </a:r>
            <a:r>
              <a:rPr lang="sk-SK" dirty="0" err="1" smtClean="0"/>
              <a:t>pinea</a:t>
            </a:r>
            <a:r>
              <a:rPr lang="sk-SK" dirty="0" smtClean="0"/>
              <a:t>/ a </a:t>
            </a:r>
            <a:r>
              <a:rPr lang="sk-SK" dirty="0" err="1" smtClean="0"/>
              <a:t>hniezdisko</a:t>
            </a:r>
            <a:r>
              <a:rPr lang="sk-SK" dirty="0" smtClean="0"/>
              <a:t> vzácneho pelikána kučeravého (</a:t>
            </a:r>
            <a:r>
              <a:rPr lang="sk-SK" dirty="0" err="1" smtClean="0"/>
              <a:t>Pelecanus</a:t>
            </a:r>
            <a:r>
              <a:rPr lang="sk-SK" dirty="0" smtClean="0"/>
              <a:t> </a:t>
            </a:r>
            <a:r>
              <a:rPr lang="sk-SK" dirty="0" err="1" smtClean="0"/>
              <a:t>crispus</a:t>
            </a:r>
            <a:r>
              <a:rPr lang="sk-SK" dirty="0" smtClean="0"/>
              <a:t>)</a:t>
            </a:r>
          </a:p>
          <a:p>
            <a:r>
              <a:rPr lang="sk-SK" dirty="0" err="1" smtClean="0">
                <a:hlinkClick r:id="rId5" tooltip="Llogaras (stránka neexistuje)"/>
              </a:rPr>
              <a:t>Llogaras</a:t>
            </a:r>
            <a:r>
              <a:rPr lang="sk-SK" dirty="0" smtClean="0"/>
              <a:t> v krajinársky estetickej oblasti s cestnými serpentínami do horského sedla vo výške 1 027 m, je predmetom ochrany vo väčšej miere pôvodný borovicový porast v nadmorskej výške 1 400 m</a:t>
            </a:r>
          </a:p>
          <a:p>
            <a:r>
              <a:rPr lang="sk-SK" dirty="0" err="1" smtClean="0">
                <a:hlinkClick r:id="rId6" tooltip="Lurës (stránka neexistuje)"/>
              </a:rPr>
              <a:t>Lurës</a:t>
            </a:r>
            <a:r>
              <a:rPr lang="sk-SK" dirty="0" smtClean="0"/>
              <a:t> oblasť centrálnej pahorkatiny západne od </a:t>
            </a:r>
            <a:r>
              <a:rPr lang="sk-SK" dirty="0" err="1" smtClean="0"/>
              <a:t>Peshkopi</a:t>
            </a:r>
            <a:r>
              <a:rPr lang="sk-SK" dirty="0" smtClean="0"/>
              <a:t> so zaujímavými krasovými a glaciálnymi javmi – napr. sústava jazier ľadovcového pôvodu</a:t>
            </a:r>
          </a:p>
          <a:p>
            <a:r>
              <a:rPr lang="sk-SK" dirty="0" err="1" smtClean="0">
                <a:hlinkClick r:id="rId7" tooltip="Thetit (stránka neexistuje)"/>
              </a:rPr>
              <a:t>Thetit</a:t>
            </a:r>
            <a:r>
              <a:rPr lang="sk-SK" dirty="0" smtClean="0"/>
              <a:t> vysokohorský NP s krasovými javmi vápencov a dolomitov s mimoriadne bohatým zastúpením alpínskych druhov rastlín a lúkami podhorského pásma pri hranici s Čiernou Horou</a:t>
            </a:r>
          </a:p>
          <a:p>
            <a:r>
              <a:rPr lang="sk-SK" dirty="0" err="1" smtClean="0">
                <a:hlinkClick r:id="rId8" tooltip="Tomori (stránka neexistuje)"/>
              </a:rPr>
              <a:t>Tomori</a:t>
            </a:r>
            <a:r>
              <a:rPr lang="sk-SK" dirty="0" smtClean="0"/>
              <a:t> vysokohorský NP vo výške 800 – 2 400 m n. m. východne od mesta </a:t>
            </a:r>
            <a:r>
              <a:rPr lang="sk-SK" dirty="0" err="1" smtClean="0"/>
              <a:t>Berat</a:t>
            </a:r>
            <a:endParaRPr lang="sk-SK" dirty="0" smtClean="0"/>
          </a:p>
          <a:p>
            <a:r>
              <a:rPr lang="sk-SK" dirty="0" smtClean="0"/>
              <a:t>Okrem NP je predmetom ochrany ešte 24 prírodných rezervácií a 2 000 prírodných pamiatok.</a:t>
            </a:r>
          </a:p>
          <a:p>
            <a:endParaRPr lang="sk-SK" dirty="0"/>
          </a:p>
        </p:txBody>
      </p:sp>
      <p:pic>
        <p:nvPicPr>
          <p:cNvPr id="4" name="Obrázok 3" descr="images (8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62800" y="0"/>
            <a:ext cx="1981200" cy="1483988"/>
          </a:xfrm>
          <a:prstGeom prst="rect">
            <a:avLst/>
          </a:prstGeom>
        </p:spPr>
      </p:pic>
      <p:pic>
        <p:nvPicPr>
          <p:cNvPr id="5" name="Obrázok 4" descr="images (9)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15200" y="5667306"/>
            <a:ext cx="1828800" cy="1190693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Jazerá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fontScale="77500" lnSpcReduction="20000"/>
          </a:bodyPr>
          <a:lstStyle/>
          <a:p>
            <a:r>
              <a:rPr lang="sk-SK" dirty="0" smtClean="0"/>
              <a:t>V Albánsku sa nachádza viac ako 150 väčších či menších jazier rôzneho </a:t>
            </a:r>
            <a:r>
              <a:rPr lang="sk-SK" dirty="0" smtClean="0"/>
              <a:t>pôvodu</a:t>
            </a:r>
            <a:endParaRPr lang="sk-SK" dirty="0" smtClean="0"/>
          </a:p>
          <a:p>
            <a:r>
              <a:rPr lang="sk-SK" b="1" dirty="0" err="1" smtClean="0">
                <a:hlinkClick r:id="rId2" tooltip="Skadarské jazero"/>
              </a:rPr>
              <a:t>Skadarské</a:t>
            </a:r>
            <a:r>
              <a:rPr lang="sk-SK" b="1" dirty="0" smtClean="0">
                <a:hlinkClick r:id="rId2" tooltip="Skadarské jazero"/>
              </a:rPr>
              <a:t> (</a:t>
            </a:r>
            <a:r>
              <a:rPr lang="sk-SK" b="1" dirty="0" err="1" smtClean="0">
                <a:hlinkClick r:id="rId2" tooltip="Skadarské jazero"/>
              </a:rPr>
              <a:t>Liqeni</a:t>
            </a:r>
            <a:r>
              <a:rPr lang="sk-SK" b="1" dirty="0" smtClean="0">
                <a:hlinkClick r:id="rId2" tooltip="Skadarské jazero"/>
              </a:rPr>
              <a:t> i </a:t>
            </a:r>
            <a:r>
              <a:rPr lang="sk-SK" b="1" dirty="0" err="1" smtClean="0">
                <a:hlinkClick r:id="rId2" tooltip="Skadarské jazero"/>
              </a:rPr>
              <a:t>Shkodrës</a:t>
            </a:r>
            <a:r>
              <a:rPr lang="sk-SK" b="1" dirty="0" smtClean="0">
                <a:hlinkClick r:id="rId2" tooltip="Skadarské jazero"/>
              </a:rPr>
              <a:t>)</a:t>
            </a:r>
            <a:r>
              <a:rPr lang="sk-SK" dirty="0" smtClean="0"/>
              <a:t> rozloha 356 – 388 km² (premenlivá plocha), z toho 148 km² v Albánsku, patrí medzi krasové jazerá a je najväčšie na Balkáne</a:t>
            </a:r>
          </a:p>
          <a:p>
            <a:r>
              <a:rPr lang="sk-SK" b="1" dirty="0" err="1" smtClean="0"/>
              <a:t>Ohridské</a:t>
            </a:r>
            <a:r>
              <a:rPr lang="sk-SK" b="1" dirty="0" smtClean="0"/>
              <a:t> (</a:t>
            </a:r>
            <a:r>
              <a:rPr lang="sk-SK" b="1" dirty="0" err="1" smtClean="0"/>
              <a:t>Liqeni</a:t>
            </a:r>
            <a:r>
              <a:rPr lang="sk-SK" b="1" dirty="0" smtClean="0"/>
              <a:t> i </a:t>
            </a:r>
            <a:r>
              <a:rPr lang="sk-SK" b="1" dirty="0" err="1" smtClean="0"/>
              <a:t>Ohrit</a:t>
            </a:r>
            <a:r>
              <a:rPr lang="sk-SK" b="1" dirty="0" smtClean="0"/>
              <a:t>)</a:t>
            </a:r>
            <a:r>
              <a:rPr lang="sk-SK" dirty="0" smtClean="0"/>
              <a:t> 367 km², z toho 119 km² v Albánsku, hlboké až 286 m, vzniklo ako tektonické – prepadom horstva a zatopením krasových polí, je najväčším jazerom tohto druhu na svete</a:t>
            </a:r>
          </a:p>
          <a:p>
            <a:r>
              <a:rPr lang="sk-SK" b="1" dirty="0" err="1" smtClean="0"/>
              <a:t>Prespanské</a:t>
            </a:r>
            <a:r>
              <a:rPr lang="sk-SK" b="1" dirty="0" smtClean="0"/>
              <a:t> (</a:t>
            </a:r>
            <a:r>
              <a:rPr lang="sk-SK" b="1" dirty="0" err="1" smtClean="0"/>
              <a:t>Liqeni</a:t>
            </a:r>
            <a:r>
              <a:rPr lang="sk-SK" b="1" dirty="0" smtClean="0"/>
              <a:t> i </a:t>
            </a:r>
            <a:r>
              <a:rPr lang="sk-SK" b="1" dirty="0" err="1" smtClean="0"/>
              <a:t>Prespës</a:t>
            </a:r>
            <a:r>
              <a:rPr lang="sk-SK" b="1" dirty="0" smtClean="0"/>
              <a:t>)</a:t>
            </a:r>
            <a:r>
              <a:rPr lang="sk-SK" dirty="0" smtClean="0"/>
              <a:t> predstavuje komplex </a:t>
            </a:r>
            <a:r>
              <a:rPr lang="sk-SK" dirty="0" err="1" smtClean="0"/>
              <a:t>tektonicko</a:t>
            </a:r>
            <a:r>
              <a:rPr lang="sk-SK" dirty="0" smtClean="0"/>
              <a:t> – krasových jazier Veľkej a Malej </a:t>
            </a:r>
            <a:r>
              <a:rPr lang="sk-SK" dirty="0" err="1" smtClean="0"/>
              <a:t>Prespy</a:t>
            </a:r>
            <a:r>
              <a:rPr lang="sk-SK" dirty="0" smtClean="0"/>
              <a:t> o celkovej rozlohe 285 km², z toho 49,5 km² v Albánsku, vo výške 853 m n. m., hĺbka 54 m</a:t>
            </a:r>
          </a:p>
          <a:p>
            <a:r>
              <a:rPr lang="sk-SK" b="1" dirty="0" smtClean="0"/>
              <a:t>Lurské jazerá (</a:t>
            </a:r>
            <a:r>
              <a:rPr lang="sk-SK" b="1" dirty="0" err="1" smtClean="0"/>
              <a:t>Liqenet</a:t>
            </a:r>
            <a:r>
              <a:rPr lang="sk-SK" b="1" dirty="0" smtClean="0"/>
              <a:t> e </a:t>
            </a:r>
            <a:r>
              <a:rPr lang="sk-SK" b="1" dirty="0" err="1" smtClean="0"/>
              <a:t>Lurës</a:t>
            </a:r>
            <a:r>
              <a:rPr lang="sk-SK" b="1" dirty="0" smtClean="0"/>
              <a:t>)</a:t>
            </a:r>
            <a:r>
              <a:rPr lang="sk-SK" dirty="0" smtClean="0"/>
              <a:t> sústava malých horských glaciálnych jazierok v národnom parku rovnakého mena</a:t>
            </a:r>
          </a:p>
          <a:p>
            <a:r>
              <a:rPr lang="sk-SK" b="1" dirty="0" err="1" smtClean="0"/>
              <a:t>Butrintské</a:t>
            </a:r>
            <a:r>
              <a:rPr lang="sk-SK" b="1" dirty="0" smtClean="0"/>
              <a:t> (</a:t>
            </a:r>
            <a:r>
              <a:rPr lang="sk-SK" b="1" dirty="0" err="1" smtClean="0"/>
              <a:t>Liqeni</a:t>
            </a:r>
            <a:r>
              <a:rPr lang="sk-SK" b="1" dirty="0" smtClean="0"/>
              <a:t> i </a:t>
            </a:r>
            <a:r>
              <a:rPr lang="sk-SK" b="1" dirty="0" err="1" smtClean="0"/>
              <a:t>Butrintit</a:t>
            </a:r>
            <a:r>
              <a:rPr lang="sk-SK" b="1" dirty="0" smtClean="0"/>
              <a:t>)</a:t>
            </a:r>
            <a:r>
              <a:rPr lang="sk-SK" dirty="0" smtClean="0"/>
              <a:t> 16 km², je príkladom lagúnového jazera oddeleného úzkym prielivom od </a:t>
            </a:r>
            <a:r>
              <a:rPr lang="sk-SK" dirty="0" err="1" smtClean="0"/>
              <a:t>Jónskeho</a:t>
            </a:r>
            <a:r>
              <a:rPr lang="sk-SK" dirty="0" smtClean="0"/>
              <a:t> mora na juhu krajiny</a:t>
            </a:r>
          </a:p>
          <a:p>
            <a:endParaRPr lang="sk-SK" dirty="0"/>
          </a:p>
        </p:txBody>
      </p:sp>
      <p:pic>
        <p:nvPicPr>
          <p:cNvPr id="4" name="Obrázok 3" descr="images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0"/>
            <a:ext cx="1828800" cy="1228099"/>
          </a:xfrm>
          <a:prstGeom prst="rect">
            <a:avLst/>
          </a:prstGeom>
        </p:spPr>
      </p:pic>
      <p:pic>
        <p:nvPicPr>
          <p:cNvPr id="5" name="Obrázok 4" descr="images (6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905000" cy="1267691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>
                <a:latin typeface="Constantia"/>
              </a:rPr>
              <a:t>Ďakujem za pozornosť.</a:t>
            </a:r>
            <a:endParaRPr lang="sk-SK" dirty="0"/>
          </a:p>
        </p:txBody>
      </p:sp>
      <p:pic>
        <p:nvPicPr>
          <p:cNvPr id="4" name="Zástupný symbol obsahu 3" descr="534891_albansko-starenka-babka-skromna-tane-kolec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5500" y="2073275"/>
            <a:ext cx="7493000" cy="4191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Údaje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</a:t>
            </a:r>
            <a:r>
              <a:rPr lang="sk-SK" dirty="0" smtClean="0"/>
              <a:t>:</a:t>
            </a:r>
            <a:r>
              <a:rPr lang="sk-SK" dirty="0" smtClean="0"/>
              <a:t> 28 748 km²</a:t>
            </a:r>
          </a:p>
          <a:p>
            <a:r>
              <a:rPr lang="sk-SK" dirty="0" smtClean="0"/>
              <a:t>Počet obyv</a:t>
            </a:r>
            <a:r>
              <a:rPr lang="sk-SK" dirty="0" smtClean="0"/>
              <a:t>.:</a:t>
            </a:r>
            <a:r>
              <a:rPr lang="sk-SK" dirty="0" smtClean="0"/>
              <a:t> 3 563 112</a:t>
            </a:r>
          </a:p>
          <a:p>
            <a:r>
              <a:rPr lang="sk-SK" dirty="0" smtClean="0"/>
              <a:t>Hlavné </a:t>
            </a:r>
            <a:r>
              <a:rPr lang="sk-SK" dirty="0" err="1" smtClean="0"/>
              <a:t>mesto:Tirana</a:t>
            </a:r>
            <a:endParaRPr lang="sk-SK" dirty="0" smtClean="0"/>
          </a:p>
          <a:p>
            <a:r>
              <a:rPr lang="sk-SK" dirty="0" smtClean="0"/>
              <a:t>Jazyky</a:t>
            </a:r>
            <a:r>
              <a:rPr lang="sk-SK" dirty="0" smtClean="0"/>
              <a:t>:</a:t>
            </a:r>
            <a:r>
              <a:rPr lang="sk-SK" u="sng" dirty="0" smtClean="0">
                <a:hlinkClick r:id="rId2" tooltip="Albánčina"/>
              </a:rPr>
              <a:t> </a:t>
            </a:r>
            <a:r>
              <a:rPr lang="sk-SK" u="sng" dirty="0" smtClean="0"/>
              <a:t>albánčina</a:t>
            </a:r>
            <a:r>
              <a:rPr lang="sk-SK" dirty="0" smtClean="0"/>
              <a:t>, </a:t>
            </a:r>
            <a:r>
              <a:rPr lang="sk-SK" dirty="0" err="1" smtClean="0"/>
              <a:t>gréčtina,arumunčina</a:t>
            </a:r>
            <a:r>
              <a:rPr lang="sk-SK" dirty="0" smtClean="0">
                <a:hlinkClick r:id="rId3" tooltip="Arumunčina (stránka neexistuje)"/>
              </a:rPr>
              <a:t> </a:t>
            </a:r>
            <a:endParaRPr lang="sk-SK" dirty="0" smtClean="0"/>
          </a:p>
          <a:p>
            <a:r>
              <a:rPr lang="sk-SK" dirty="0" smtClean="0"/>
              <a:t>Štátne zriadenie: prezidentská republika</a:t>
            </a:r>
            <a:endParaRPr lang="sk-SK" dirty="0" smtClean="0"/>
          </a:p>
          <a:p>
            <a:r>
              <a:rPr lang="sk-SK" dirty="0" smtClean="0"/>
              <a:t>Prezident: </a:t>
            </a:r>
            <a:r>
              <a:rPr lang="sk-SK" dirty="0" err="1" smtClean="0"/>
              <a:t>Bujar</a:t>
            </a:r>
            <a:r>
              <a:rPr lang="sk-SK" dirty="0" smtClean="0"/>
              <a:t> </a:t>
            </a:r>
            <a:r>
              <a:rPr lang="sk-SK" dirty="0" err="1" smtClean="0"/>
              <a:t>Nishani</a:t>
            </a:r>
            <a:endParaRPr lang="sk-SK" dirty="0" smtClean="0"/>
          </a:p>
          <a:p>
            <a:r>
              <a:rPr lang="sk-SK" dirty="0" smtClean="0"/>
              <a:t>Mena:</a:t>
            </a:r>
            <a:r>
              <a:rPr lang="sk-SK" dirty="0" smtClean="0"/>
              <a:t> </a:t>
            </a:r>
            <a:r>
              <a:rPr lang="sk-SK" dirty="0" err="1" smtClean="0"/>
              <a:t>lek</a:t>
            </a:r>
            <a:r>
              <a:rPr lang="sk-SK" dirty="0" smtClean="0"/>
              <a:t> = 100 </a:t>
            </a:r>
            <a:r>
              <a:rPr lang="sk-SK" dirty="0" err="1" smtClean="0"/>
              <a:t>quindarka</a:t>
            </a:r>
            <a:endParaRPr lang="sk-SK" dirty="0"/>
          </a:p>
        </p:txBody>
      </p:sp>
      <p:pic>
        <p:nvPicPr>
          <p:cNvPr id="4" name="Obrázok 3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2514600" cy="1883523"/>
          </a:xfrm>
          <a:prstGeom prst="rect">
            <a:avLst/>
          </a:prstGeom>
        </p:spPr>
      </p:pic>
      <p:pic>
        <p:nvPicPr>
          <p:cNvPr id="5" name="Obrázok 4" descr="images (4)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3486" y="0"/>
            <a:ext cx="3570514" cy="1676400"/>
          </a:xfrm>
          <a:prstGeom prst="rect">
            <a:avLst/>
          </a:prstGeom>
        </p:spPr>
      </p:pic>
      <p:pic>
        <p:nvPicPr>
          <p:cNvPr id="6" name="Obrázok 5" descr="460x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9000" y="4552184"/>
            <a:ext cx="1905000" cy="230581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k-SK" dirty="0" smtClean="0"/>
              <a:t>Pôvodní, autochtónni obyvatelia boli </a:t>
            </a:r>
            <a:r>
              <a:rPr lang="sk-SK" dirty="0" smtClean="0">
                <a:hlinkClick r:id="rId2" tooltip="Ilýri"/>
              </a:rPr>
              <a:t>Ilýri</a:t>
            </a:r>
            <a:r>
              <a:rPr lang="sk-SK" dirty="0" smtClean="0"/>
              <a:t>, ktorí žili v malých skupinách (</a:t>
            </a:r>
            <a:r>
              <a:rPr lang="sk-SK" i="1" dirty="0" smtClean="0"/>
              <a:t>kmeňoch</a:t>
            </a:r>
            <a:r>
              <a:rPr lang="sk-SK" dirty="0" smtClean="0"/>
              <a:t>. </a:t>
            </a:r>
          </a:p>
          <a:p>
            <a:r>
              <a:rPr lang="sk-SK" dirty="0" smtClean="0"/>
              <a:t>Veľká </a:t>
            </a:r>
            <a:r>
              <a:rPr lang="sk-SK" dirty="0" smtClean="0"/>
              <a:t>časť južného Albánska patrila do </a:t>
            </a:r>
            <a:r>
              <a:rPr lang="sk-SK" dirty="0" smtClean="0">
                <a:hlinkClick r:id="rId3" tooltip="Staroveké Grécko"/>
              </a:rPr>
              <a:t>starovekého Grécka</a:t>
            </a:r>
            <a:r>
              <a:rPr lang="sk-SK" dirty="0" smtClean="0"/>
              <a:t>, lebo bola súčasť kraja </a:t>
            </a:r>
            <a:r>
              <a:rPr lang="sk-SK" dirty="0" err="1" smtClean="0">
                <a:hlinkClick r:id="rId4" tooltip="Epirus"/>
              </a:rPr>
              <a:t>Epirus</a:t>
            </a:r>
            <a:r>
              <a:rPr lang="sk-SK" dirty="0" smtClean="0"/>
              <a:t>. V tomto </a:t>
            </a:r>
            <a:r>
              <a:rPr lang="sk-SK" dirty="0" err="1" smtClean="0"/>
              <a:t>územií</a:t>
            </a:r>
            <a:r>
              <a:rPr lang="sk-SK" dirty="0" smtClean="0"/>
              <a:t> žili </a:t>
            </a:r>
            <a:r>
              <a:rPr lang="sk-SK" dirty="0" smtClean="0">
                <a:hlinkClick r:id="rId5" tooltip="Gréci"/>
              </a:rPr>
              <a:t>grécke kmene</a:t>
            </a:r>
            <a:r>
              <a:rPr lang="sk-SK" dirty="0" smtClean="0"/>
              <a:t>, tzv. </a:t>
            </a:r>
            <a:r>
              <a:rPr lang="sk-SK" dirty="0" err="1" smtClean="0">
                <a:hlinkClick r:id="rId6" tooltip="Epiróti"/>
              </a:rPr>
              <a:t>Epiróti</a:t>
            </a:r>
            <a:r>
              <a:rPr lang="sk-SK" dirty="0" smtClean="0"/>
              <a:t>. Časť pobrežného a stredného Albánska neskôr kolonizovali </a:t>
            </a:r>
            <a:r>
              <a:rPr lang="sk-SK" dirty="0" smtClean="0">
                <a:hlinkClick r:id="rId7" tooltip="Dóri"/>
              </a:rPr>
              <a:t>dórske</a:t>
            </a:r>
            <a:r>
              <a:rPr lang="sk-SK" dirty="0" smtClean="0"/>
              <a:t> grécke mestské štáty. </a:t>
            </a:r>
          </a:p>
          <a:p>
            <a:r>
              <a:rPr lang="sk-SK" dirty="0" smtClean="0"/>
              <a:t>V 2. storočí pred Kr. existovalo na území Albánska už niekoľko ilýrskych </a:t>
            </a:r>
            <a:r>
              <a:rPr lang="sk-SK" i="1" dirty="0" smtClean="0"/>
              <a:t>kráľovstiev</a:t>
            </a:r>
            <a:r>
              <a:rPr lang="sk-SK" dirty="0" smtClean="0"/>
              <a:t>. V tej dobe sa prudko rozvíjalo </a:t>
            </a:r>
            <a:r>
              <a:rPr lang="sk-SK" dirty="0" smtClean="0">
                <a:hlinkClick r:id="rId8" tooltip="Staroveký Rím"/>
              </a:rPr>
              <a:t>Rímske impérium</a:t>
            </a:r>
            <a:r>
              <a:rPr lang="sk-SK" dirty="0" smtClean="0"/>
              <a:t>. Albánske územie sa javilo ako vhodné predpolie pre ďalšiu expanziu na východ a tak roku </a:t>
            </a:r>
            <a:r>
              <a:rPr lang="sk-SK" dirty="0" smtClean="0">
                <a:hlinkClick r:id="rId9" tooltip="229 pred Kr."/>
              </a:rPr>
              <a:t>229 pred Kr.</a:t>
            </a:r>
            <a:r>
              <a:rPr lang="sk-SK" dirty="0" smtClean="0"/>
              <a:t> vyslal </a:t>
            </a:r>
            <a:r>
              <a:rPr lang="sk-SK" dirty="0" smtClean="0">
                <a:hlinkClick r:id="rId10" tooltip="Rím"/>
              </a:rPr>
              <a:t>Rím</a:t>
            </a:r>
            <a:r>
              <a:rPr lang="sk-SK" dirty="0" smtClean="0"/>
              <a:t> prvé expedičné </a:t>
            </a:r>
            <a:r>
              <a:rPr lang="sk-SK" dirty="0" smtClean="0"/>
              <a:t>zbory. </a:t>
            </a:r>
            <a:r>
              <a:rPr lang="sk-SK" dirty="0" smtClean="0"/>
              <a:t>Juh Albánska si uchoval </a:t>
            </a:r>
            <a:r>
              <a:rPr lang="sk-SK" dirty="0" smtClean="0">
                <a:hlinkClick r:id="rId11" tooltip="Gréčtina"/>
              </a:rPr>
              <a:t>grécky jazyk</a:t>
            </a:r>
            <a:r>
              <a:rPr lang="sk-SK" dirty="0" smtClean="0"/>
              <a:t>. Nastáva postupná christianizácia obyvateľstva.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8077200" cy="6477000"/>
          </a:xfrm>
        </p:spPr>
        <p:txBody>
          <a:bodyPr>
            <a:normAutofit fontScale="62500" lnSpcReduction="20000"/>
          </a:bodyPr>
          <a:lstStyle/>
          <a:p>
            <a:endParaRPr lang="sk-SK" dirty="0" smtClean="0"/>
          </a:p>
          <a:p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</a:t>
            </a:r>
            <a:r>
              <a:rPr lang="sk-SK" dirty="0" smtClean="0">
                <a:hlinkClick r:id="rId2" tooltip="395"/>
              </a:rPr>
              <a:t>395</a:t>
            </a:r>
            <a:r>
              <a:rPr lang="sk-SK" dirty="0" smtClean="0"/>
              <a:t> sa </a:t>
            </a:r>
            <a:r>
              <a:rPr lang="sk-SK" dirty="0" smtClean="0">
                <a:hlinkClick r:id="rId3" tooltip="Rímska ríša"/>
              </a:rPr>
              <a:t>Rímska ríša</a:t>
            </a:r>
            <a:r>
              <a:rPr lang="sk-SK" dirty="0" smtClean="0"/>
              <a:t> rozpadla na dva polovice – ríšu </a:t>
            </a:r>
            <a:r>
              <a:rPr lang="sk-SK" dirty="0" err="1" smtClean="0">
                <a:hlinkClick r:id="rId4" tooltip="Západorímska ríša"/>
              </a:rPr>
              <a:t>Západorímsku</a:t>
            </a:r>
            <a:r>
              <a:rPr lang="sk-SK" dirty="0" smtClean="0"/>
              <a:t> a </a:t>
            </a:r>
            <a:r>
              <a:rPr lang="sk-SK" dirty="0" err="1" smtClean="0">
                <a:hlinkClick r:id="rId5" tooltip="Východorímska ríša"/>
              </a:rPr>
              <a:t>Východorímsku</a:t>
            </a:r>
            <a:r>
              <a:rPr lang="sk-SK" dirty="0" smtClean="0"/>
              <a:t> (</a:t>
            </a:r>
            <a:r>
              <a:rPr lang="sk-SK" dirty="0" smtClean="0">
                <a:hlinkClick r:id="rId6" tooltip="Byzantská ríša"/>
              </a:rPr>
              <a:t>Byzantskú</a:t>
            </a:r>
            <a:r>
              <a:rPr lang="sk-SK" dirty="0" smtClean="0"/>
              <a:t>), ktorej súčasťou sa stalo aj dnešné Albánsko. Vďaka sťahovaniu národov bola celá oblasť </a:t>
            </a:r>
            <a:r>
              <a:rPr lang="sk-SK" dirty="0" err="1" smtClean="0">
                <a:hlinkClick r:id="rId7" tooltip="Illýria (stránka neexistuje)"/>
              </a:rPr>
              <a:t>Illýrie</a:t>
            </a:r>
            <a:r>
              <a:rPr lang="sk-SK" dirty="0" smtClean="0"/>
              <a:t> od </a:t>
            </a:r>
            <a:r>
              <a:rPr lang="sk-SK" dirty="0" smtClean="0">
                <a:hlinkClick r:id="rId8" tooltip="5. storočia"/>
              </a:rPr>
              <a:t>5. storočia</a:t>
            </a:r>
            <a:r>
              <a:rPr lang="sk-SK" dirty="0" smtClean="0"/>
              <a:t> vyplienená </a:t>
            </a:r>
            <a:r>
              <a:rPr lang="sk-SK" dirty="0" err="1" smtClean="0">
                <a:hlinkClick r:id="rId9" tooltip="Vizigóti"/>
              </a:rPr>
              <a:t>Vizigótmi</a:t>
            </a:r>
            <a:r>
              <a:rPr lang="sk-SK" dirty="0" smtClean="0"/>
              <a:t>, </a:t>
            </a:r>
            <a:r>
              <a:rPr lang="sk-SK" dirty="0" smtClean="0">
                <a:hlinkClick r:id="rId10" tooltip="Huni"/>
              </a:rPr>
              <a:t>Hunmi</a:t>
            </a:r>
            <a:r>
              <a:rPr lang="sk-SK" dirty="0" smtClean="0"/>
              <a:t> a </a:t>
            </a:r>
            <a:r>
              <a:rPr lang="sk-SK" dirty="0" err="1" smtClean="0">
                <a:hlinkClick r:id="rId11" tooltip="Ostrogóti"/>
              </a:rPr>
              <a:t>Ostrogótmi</a:t>
            </a:r>
            <a:r>
              <a:rPr lang="sk-SK" dirty="0" smtClean="0"/>
              <a:t>, v </a:t>
            </a:r>
            <a:r>
              <a:rPr lang="sk-SK" dirty="0" smtClean="0">
                <a:hlinkClick r:id="rId12" tooltip="7. storočie"/>
              </a:rPr>
              <a:t>7.</a:t>
            </a:r>
            <a:r>
              <a:rPr lang="sk-SK" dirty="0" smtClean="0"/>
              <a:t> a </a:t>
            </a:r>
            <a:r>
              <a:rPr lang="sk-SK" dirty="0" smtClean="0">
                <a:hlinkClick r:id="rId13" tooltip="8. storočie"/>
              </a:rPr>
              <a:t>8. storočí</a:t>
            </a:r>
            <a:r>
              <a:rPr lang="sk-SK" dirty="0" smtClean="0"/>
              <a:t> sa tu usadilo veľké </a:t>
            </a:r>
            <a:r>
              <a:rPr lang="sk-SK" dirty="0" err="1" smtClean="0"/>
              <a:t>množstvo</a:t>
            </a:r>
            <a:r>
              <a:rPr lang="sk-SK" dirty="0" err="1" smtClean="0">
                <a:hlinkClick r:id="rId14" tooltip="Slovania"/>
              </a:rPr>
              <a:t>Slovanov</a:t>
            </a:r>
            <a:r>
              <a:rPr lang="sk-SK" dirty="0" smtClean="0"/>
              <a:t>, ktorí z veľkej časti pôvodné ilýrske obyvateľstvo asimilovali (oblasť dnešného </a:t>
            </a:r>
            <a:r>
              <a:rPr lang="sk-SK" dirty="0" smtClean="0">
                <a:hlinkClick r:id="rId15" tooltip="Slovinsko"/>
              </a:rPr>
              <a:t>Slovinska</a:t>
            </a:r>
            <a:r>
              <a:rPr lang="sk-SK" dirty="0" smtClean="0"/>
              <a:t>, </a:t>
            </a:r>
            <a:r>
              <a:rPr lang="sk-SK" dirty="0" smtClean="0">
                <a:hlinkClick r:id="rId16" tooltip="Chorvátsko"/>
              </a:rPr>
              <a:t>Chorvátska</a:t>
            </a:r>
            <a:r>
              <a:rPr lang="sk-SK" dirty="0" smtClean="0"/>
              <a:t>, </a:t>
            </a:r>
            <a:r>
              <a:rPr lang="sk-SK" dirty="0" smtClean="0">
                <a:hlinkClick r:id="rId17" tooltip="Srbsko"/>
              </a:rPr>
              <a:t>Srbska</a:t>
            </a:r>
            <a:r>
              <a:rPr lang="sk-SK" dirty="0" smtClean="0"/>
              <a:t>, </a:t>
            </a:r>
            <a:r>
              <a:rPr lang="sk-SK" dirty="0" smtClean="0">
                <a:hlinkClick r:id="rId18" tooltip="Bosna a Hercegovina"/>
              </a:rPr>
              <a:t>Bosny a Hercegoviny</a:t>
            </a:r>
            <a:r>
              <a:rPr lang="sk-SK" dirty="0" smtClean="0"/>
              <a:t>). </a:t>
            </a:r>
            <a:endParaRPr lang="sk-SK" dirty="0" smtClean="0"/>
          </a:p>
          <a:p>
            <a:r>
              <a:rPr lang="sk-SK" dirty="0" smtClean="0"/>
              <a:t>Od</a:t>
            </a:r>
            <a:r>
              <a:rPr lang="sk-SK" dirty="0" smtClean="0"/>
              <a:t> </a:t>
            </a:r>
            <a:r>
              <a:rPr lang="sk-SK" dirty="0" smtClean="0">
                <a:hlinkClick r:id="rId19" tooltip="8. storočia"/>
              </a:rPr>
              <a:t>8. storočia</a:t>
            </a:r>
            <a:r>
              <a:rPr lang="sk-SK" dirty="0" smtClean="0"/>
              <a:t> je tento región známy ako Albánsko. Názov je gréckeho pôvodu, pôvodne toto územie byzantskí </a:t>
            </a:r>
            <a:r>
              <a:rPr lang="sk-SK" dirty="0" smtClean="0">
                <a:hlinkClick r:id="rId20" tooltip="Gréci"/>
              </a:rPr>
              <a:t>Gréci</a:t>
            </a:r>
            <a:r>
              <a:rPr lang="sk-SK" dirty="0" smtClean="0"/>
              <a:t> nazývali </a:t>
            </a:r>
            <a:r>
              <a:rPr lang="sk-SK" i="1" dirty="0" err="1" smtClean="0"/>
              <a:t>Arvanitia</a:t>
            </a:r>
            <a:r>
              <a:rPr lang="sk-SK" dirty="0" smtClean="0"/>
              <a:t>, pretože starí Albánci sa nazývali </a:t>
            </a:r>
            <a:r>
              <a:rPr lang="sk-SK" dirty="0" err="1" smtClean="0">
                <a:hlinkClick r:id="rId21" tooltip="Arvaniti"/>
              </a:rPr>
              <a:t>Arvaniti</a:t>
            </a:r>
            <a:r>
              <a:rPr lang="sk-SK" dirty="0" smtClean="0"/>
              <a:t>, neskôr </a:t>
            </a:r>
            <a:r>
              <a:rPr lang="sk-SK" i="1" dirty="0" err="1" smtClean="0"/>
              <a:t>Alvania</a:t>
            </a:r>
            <a:r>
              <a:rPr lang="sk-SK" dirty="0" smtClean="0"/>
              <a:t>, obyvatelia boli </a:t>
            </a:r>
            <a:r>
              <a:rPr lang="sk-SK" i="1" dirty="0" err="1" smtClean="0"/>
              <a:t>Alvani</a:t>
            </a:r>
            <a:r>
              <a:rPr lang="sk-SK" dirty="0" smtClean="0"/>
              <a:t>. </a:t>
            </a:r>
          </a:p>
          <a:p>
            <a:r>
              <a:rPr lang="sk-SK" dirty="0" smtClean="0"/>
              <a:t>Potom, ako Byzancia stratila územie s dnešným Albánskom, mnohí Gréci, hlavne zo stredného, ale aj z južného Albánska sa </a:t>
            </a:r>
            <a:r>
              <a:rPr lang="sk-SK" dirty="0" err="1" smtClean="0"/>
              <a:t>albanizovali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13. a 14. stor. nastáva veľká expanzia Albáncov, ktorí sa usadili v dnešnom </a:t>
            </a:r>
            <a:r>
              <a:rPr lang="sk-SK" dirty="0" err="1" smtClean="0"/>
              <a:t>severogréckom</a:t>
            </a:r>
            <a:r>
              <a:rPr lang="sk-SK" dirty="0" smtClean="0"/>
              <a:t> kraji </a:t>
            </a:r>
            <a:r>
              <a:rPr lang="sk-SK" dirty="0" err="1" smtClean="0">
                <a:hlinkClick r:id="rId22" tooltip="Epirus"/>
              </a:rPr>
              <a:t>Epirus</a:t>
            </a:r>
            <a:r>
              <a:rPr lang="sk-SK" dirty="0" smtClean="0"/>
              <a:t>. Iné, lúpežné skupiny Albáncov vyplienili </a:t>
            </a:r>
            <a:r>
              <a:rPr lang="sk-SK" dirty="0" smtClean="0">
                <a:hlinkClick r:id="rId23" tooltip="Stredné Grécko"/>
              </a:rPr>
              <a:t>Stredné Grécko</a:t>
            </a:r>
            <a:r>
              <a:rPr lang="sk-SK" dirty="0" smtClean="0"/>
              <a:t> a </a:t>
            </a:r>
            <a:r>
              <a:rPr lang="sk-SK" dirty="0" err="1" smtClean="0">
                <a:hlinkClick r:id="rId24" tooltip="Tesália"/>
              </a:rPr>
              <a:t>Tesáliu</a:t>
            </a:r>
            <a:r>
              <a:rPr lang="sk-SK" dirty="0" smtClean="0"/>
              <a:t>, kde aj na istý čas vládli. Najznámejší útok viedol Albánec </a:t>
            </a:r>
            <a:r>
              <a:rPr lang="sk-SK" dirty="0" err="1" smtClean="0"/>
              <a:t>Spatha</a:t>
            </a:r>
            <a:r>
              <a:rPr lang="sk-SK" dirty="0" smtClean="0"/>
              <a:t>. </a:t>
            </a:r>
            <a:r>
              <a:rPr lang="sk-SK" dirty="0" err="1" smtClean="0">
                <a:hlinkClick r:id="rId6" tooltip="Byzantská ríša"/>
              </a:rPr>
              <a:t>Grékov</a:t>
            </a:r>
            <a:r>
              <a:rPr lang="sk-SK" dirty="0" err="1" smtClean="0"/>
              <a:t>Albánci</a:t>
            </a:r>
            <a:r>
              <a:rPr lang="sk-SK" dirty="0" smtClean="0"/>
              <a:t>, </a:t>
            </a:r>
            <a:r>
              <a:rPr lang="sk-SK" dirty="0" err="1" smtClean="0">
                <a:hlinkClick r:id="rId21" tooltip="Arvaniti"/>
              </a:rPr>
              <a:t>Arvaniti</a:t>
            </a:r>
            <a:r>
              <a:rPr lang="sk-SK" dirty="0" smtClean="0"/>
              <a:t> osídlili grécke kraje </a:t>
            </a:r>
            <a:r>
              <a:rPr lang="sk-SK" dirty="0" err="1" smtClean="0">
                <a:hlinkClick r:id="rId25" tooltip="Atika"/>
              </a:rPr>
              <a:t>Atiku</a:t>
            </a:r>
            <a:r>
              <a:rPr lang="sk-SK" dirty="0" smtClean="0"/>
              <a:t>, </a:t>
            </a:r>
            <a:r>
              <a:rPr lang="sk-SK" dirty="0" err="1" smtClean="0"/>
              <a:t>južnú</a:t>
            </a:r>
            <a:r>
              <a:rPr lang="sk-SK" dirty="0" err="1" smtClean="0">
                <a:hlinkClick r:id="rId26" tooltip="Boiótia"/>
              </a:rPr>
              <a:t>Boiotiu</a:t>
            </a:r>
            <a:r>
              <a:rPr lang="sk-SK" dirty="0" smtClean="0"/>
              <a:t>, južnú </a:t>
            </a:r>
            <a:r>
              <a:rPr lang="sk-SK" dirty="0" err="1" smtClean="0">
                <a:hlinkClick r:id="rId27" tooltip="Eubója"/>
              </a:rPr>
              <a:t>Eubóju</a:t>
            </a:r>
            <a:r>
              <a:rPr lang="sk-SK" dirty="0" smtClean="0"/>
              <a:t>, malé územia na </a:t>
            </a:r>
            <a:r>
              <a:rPr lang="sk-SK" dirty="0" smtClean="0">
                <a:hlinkClick r:id="rId28" tooltip="Peloponéz"/>
              </a:rPr>
              <a:t>Peloponézu</a:t>
            </a:r>
            <a:r>
              <a:rPr lang="sk-SK" dirty="0" smtClean="0"/>
              <a:t> a dostali sa až na ostrovy </a:t>
            </a:r>
            <a:r>
              <a:rPr lang="sk-SK" dirty="0" err="1" smtClean="0">
                <a:hlinkClick r:id="rId29" tooltip="Ydra"/>
              </a:rPr>
              <a:t>Ydra</a:t>
            </a:r>
            <a:r>
              <a:rPr lang="sk-SK" dirty="0" smtClean="0"/>
              <a:t>, </a:t>
            </a:r>
            <a:r>
              <a:rPr lang="sk-SK" dirty="0" err="1" smtClean="0">
                <a:hlinkClick r:id="rId30" tooltip="Spetses (stránka neexistuje)"/>
              </a:rPr>
              <a:t>Spetses</a:t>
            </a:r>
            <a:r>
              <a:rPr lang="sk-SK" dirty="0" smtClean="0"/>
              <a:t>, </a:t>
            </a:r>
            <a:r>
              <a:rPr lang="sk-SK" dirty="0" smtClean="0">
                <a:hlinkClick r:id="rId31" tooltip="Poros (stránka neexistuje)"/>
              </a:rPr>
              <a:t>Poros</a:t>
            </a:r>
            <a:r>
              <a:rPr lang="sk-SK" dirty="0" smtClean="0"/>
              <a:t> a </a:t>
            </a:r>
            <a:r>
              <a:rPr lang="sk-SK" dirty="0" err="1" smtClean="0">
                <a:hlinkClick r:id="rId32" tooltip="Salamína"/>
              </a:rPr>
              <a:t>Salamína</a:t>
            </a:r>
            <a:r>
              <a:rPr lang="sk-SK" dirty="0" smtClean="0"/>
              <a:t>. </a:t>
            </a:r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0"/>
            <a:ext cx="8077200" cy="6324600"/>
          </a:xfrm>
        </p:spPr>
        <p:txBody>
          <a:bodyPr>
            <a:normAutofit fontScale="70000" lnSpcReduction="20000"/>
          </a:bodyPr>
          <a:lstStyle/>
          <a:p>
            <a:endParaRPr lang="sk-SK" dirty="0" smtClean="0"/>
          </a:p>
          <a:p>
            <a:r>
              <a:rPr lang="sk-SK" dirty="0" smtClean="0"/>
              <a:t>Zhruba </a:t>
            </a:r>
            <a:r>
              <a:rPr lang="sk-SK" dirty="0" smtClean="0"/>
              <a:t>od polovice </a:t>
            </a:r>
            <a:r>
              <a:rPr lang="sk-SK" dirty="0" smtClean="0">
                <a:hlinkClick r:id="rId2" tooltip="15. storočia"/>
              </a:rPr>
              <a:t>15. storočia</a:t>
            </a:r>
            <a:r>
              <a:rPr lang="sk-SK" dirty="0" smtClean="0"/>
              <a:t> bolo Albánsko formálne v područí </a:t>
            </a:r>
            <a:r>
              <a:rPr lang="sk-SK" dirty="0" smtClean="0">
                <a:hlinkClick r:id="rId3" tooltip="Osmanská ríša"/>
              </a:rPr>
              <a:t>Osmanskej ríše</a:t>
            </a:r>
            <a:r>
              <a:rPr lang="sk-SK" dirty="0" smtClean="0"/>
              <a:t>. Ľudia žijúci v horách sa však neustále búrili. v priebehu 16.–17. storočia Albánci hromadne prestupovali na islam, od 17. storočia sa stali spolu s bosnianskymi moslimami hlavnou oporou tureckej moci na Balkáne, neplatili dane. Do konca </a:t>
            </a:r>
            <a:r>
              <a:rPr lang="sk-SK" dirty="0" smtClean="0">
                <a:hlinkClick r:id="rId4" tooltip="17. storočia"/>
              </a:rPr>
              <a:t>17. storočia</a:t>
            </a:r>
            <a:r>
              <a:rPr lang="sk-SK" dirty="0" smtClean="0"/>
              <a:t> sa stal </a:t>
            </a:r>
            <a:r>
              <a:rPr lang="sk-SK" dirty="0" smtClean="0">
                <a:hlinkClick r:id="rId5" tooltip="Islam"/>
              </a:rPr>
              <a:t>islam</a:t>
            </a:r>
            <a:r>
              <a:rPr lang="sk-SK" dirty="0" smtClean="0"/>
              <a:t> náboženstvom takmer 70% obyvateľstva (hlavne pre vysoké dane uvalené na </a:t>
            </a:r>
            <a:r>
              <a:rPr lang="sk-SK" dirty="0" smtClean="0">
                <a:hlinkClick r:id="rId6" tooltip="Kresťania"/>
              </a:rPr>
              <a:t>kresťanov</a:t>
            </a:r>
            <a:r>
              <a:rPr lang="sk-SK" dirty="0" smtClean="0"/>
              <a:t>) </a:t>
            </a:r>
            <a:r>
              <a:rPr lang="sk-SK" dirty="0" smtClean="0"/>
              <a:t>Moc </a:t>
            </a:r>
            <a:r>
              <a:rPr lang="sk-SK" dirty="0" smtClean="0">
                <a:hlinkClick r:id="rId3" tooltip="Osmanská ríša"/>
              </a:rPr>
              <a:t>osmanského impéria</a:t>
            </a:r>
            <a:r>
              <a:rPr lang="sk-SK" dirty="0" smtClean="0"/>
              <a:t> začala slabnúť ku koncu </a:t>
            </a:r>
            <a:r>
              <a:rPr lang="sk-SK" dirty="0" smtClean="0">
                <a:hlinkClick r:id="rId7" tooltip="19. storočia"/>
              </a:rPr>
              <a:t>19. storočia</a:t>
            </a:r>
            <a:r>
              <a:rPr lang="sk-SK" dirty="0" smtClean="0"/>
              <a:t>, kedy došlo k obrodeniu albánskej reči a kultúry a vzniklo hnutie, ktorého cieľom bola samostatnosť </a:t>
            </a:r>
            <a:r>
              <a:rPr lang="sk-SK" dirty="0" smtClean="0">
                <a:hlinkClick r:id="rId8" tooltip="Albánci"/>
              </a:rPr>
              <a:t>Albáncov</a:t>
            </a:r>
            <a:r>
              <a:rPr lang="sk-SK" dirty="0" smtClean="0"/>
              <a:t> vo veľmi miniatúrnom kultúrnom kruhu ktorý nemal žiadny praktický dosah na politiku. </a:t>
            </a:r>
          </a:p>
          <a:p>
            <a:r>
              <a:rPr lang="sk-SK" dirty="0" smtClean="0">
                <a:hlinkClick r:id="rId3" tooltip="Osmanská ríša"/>
              </a:rPr>
              <a:t>Osmanská ríša</a:t>
            </a:r>
            <a:r>
              <a:rPr lang="sk-SK" dirty="0" smtClean="0"/>
              <a:t> sa rozpadla a Albánsku bola z medzinárodných dôvodov vnútená nezávislosť. Albánci požadovali zachovanie v Osmanskej ríši čo bolo neprijateľné pre balkánske </a:t>
            </a:r>
            <a:r>
              <a:rPr lang="sk-SK" dirty="0" err="1" smtClean="0"/>
              <a:t>štáty.Počas</a:t>
            </a:r>
            <a:r>
              <a:rPr lang="sk-SK" dirty="0" smtClean="0"/>
              <a:t> </a:t>
            </a:r>
            <a:r>
              <a:rPr lang="sk-SK" dirty="0" smtClean="0"/>
              <a:t>nezávislosti manželkou albánskeho kráľa bola </a:t>
            </a:r>
            <a:r>
              <a:rPr lang="sk-SK" dirty="0" err="1" smtClean="0"/>
              <a:t>Geraldína</a:t>
            </a:r>
            <a:r>
              <a:rPr lang="sk-SK" dirty="0" smtClean="0"/>
              <a:t> rod. </a:t>
            </a:r>
            <a:r>
              <a:rPr lang="sk-SK" dirty="0" err="1" smtClean="0"/>
              <a:t>Apponyiová</a:t>
            </a:r>
            <a:r>
              <a:rPr lang="sk-SK" dirty="0" smtClean="0"/>
              <a:t> (rodáčka zo Slovenska – Oponice (Topoľčiansky okres)). Takmer 50% obyvateľstva, ktorí sa považovali za </a:t>
            </a:r>
            <a:r>
              <a:rPr lang="sk-SK" dirty="0" smtClean="0">
                <a:hlinkClick r:id="rId8" tooltip="Albánci"/>
              </a:rPr>
              <a:t>Albáncov</a:t>
            </a:r>
            <a:r>
              <a:rPr lang="sk-SK" dirty="0" smtClean="0"/>
              <a:t> tak zostalo mimo územia nového albánskeho </a:t>
            </a:r>
            <a:r>
              <a:rPr lang="sk-SK" dirty="0" smtClean="0"/>
              <a:t>štátu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304800"/>
            <a:ext cx="8991600" cy="6553200"/>
          </a:xfrm>
        </p:spPr>
        <p:txBody>
          <a:bodyPr>
            <a:normAutofit fontScale="47500" lnSpcReduction="20000"/>
          </a:bodyPr>
          <a:lstStyle/>
          <a:p>
            <a:r>
              <a:rPr lang="sk-SK" dirty="0" smtClean="0"/>
              <a:t>Počas </a:t>
            </a:r>
            <a:r>
              <a:rPr lang="sk-SK" dirty="0" smtClean="0">
                <a:hlinkClick r:id="rId2" tooltip="Prvá svetová vojna"/>
              </a:rPr>
              <a:t>1. svetovej vojny</a:t>
            </a:r>
            <a:r>
              <a:rPr lang="sk-SK" dirty="0" smtClean="0"/>
              <a:t> bolo územie Albánska striedavo okupované vojskami </a:t>
            </a:r>
            <a:r>
              <a:rPr lang="sk-SK" dirty="0" smtClean="0">
                <a:hlinkClick r:id="rId3" tooltip="Rakúsko"/>
              </a:rPr>
              <a:t>Rakúska</a:t>
            </a:r>
            <a:r>
              <a:rPr lang="sk-SK" dirty="0" smtClean="0"/>
              <a:t>, </a:t>
            </a:r>
            <a:r>
              <a:rPr lang="sk-SK" dirty="0" smtClean="0">
                <a:hlinkClick r:id="rId4" tooltip="Francúzsko"/>
              </a:rPr>
              <a:t>Francúzska</a:t>
            </a:r>
            <a:r>
              <a:rPr lang="sk-SK" dirty="0" smtClean="0"/>
              <a:t>, </a:t>
            </a:r>
            <a:r>
              <a:rPr lang="sk-SK" dirty="0" smtClean="0">
                <a:hlinkClick r:id="rId5" tooltip="Grécko"/>
              </a:rPr>
              <a:t>Grécka</a:t>
            </a:r>
            <a:r>
              <a:rPr lang="sk-SK" dirty="0" smtClean="0"/>
              <a:t>.</a:t>
            </a:r>
          </a:p>
          <a:p>
            <a:r>
              <a:rPr lang="sk-SK" dirty="0" smtClean="0">
                <a:hlinkClick r:id="rId6" tooltip="Gréci"/>
              </a:rPr>
              <a:t>Gréci</a:t>
            </a:r>
            <a:r>
              <a:rPr lang="sk-SK" dirty="0" smtClean="0"/>
              <a:t> striedavo ovládali južné Albánsko, tzv. </a:t>
            </a:r>
            <a:r>
              <a:rPr lang="sk-SK" dirty="0" smtClean="0">
                <a:hlinkClick r:id="rId7" tooltip="Severný Epirus"/>
              </a:rPr>
              <a:t>Severný </a:t>
            </a:r>
            <a:r>
              <a:rPr lang="sk-SK" dirty="0" err="1" smtClean="0">
                <a:hlinkClick r:id="rId7" tooltip="Severný Epirus"/>
              </a:rPr>
              <a:t>Epirus</a:t>
            </a:r>
            <a:r>
              <a:rPr lang="sk-SK" dirty="0" smtClean="0"/>
              <a:t>, pretože v tomto území tvorilo grécke obyvateľstvo až </a:t>
            </a:r>
            <a:r>
              <a:rPr lang="sk-SK" dirty="0" smtClean="0"/>
              <a:t>90</a:t>
            </a:r>
            <a:r>
              <a:rPr lang="sk-SK" dirty="0" smtClean="0"/>
              <a:t> </a:t>
            </a:r>
            <a:r>
              <a:rPr lang="sk-SK" dirty="0" smtClean="0"/>
              <a:t>%.Albánsko </a:t>
            </a:r>
            <a:r>
              <a:rPr lang="sk-SK" dirty="0" smtClean="0"/>
              <a:t>prijaté do </a:t>
            </a:r>
            <a:r>
              <a:rPr lang="sk-SK" dirty="0" smtClean="0">
                <a:hlinkClick r:id="rId8" tooltip="Spoločenstvo národov"/>
              </a:rPr>
              <a:t>Spoločenstva národov</a:t>
            </a:r>
            <a:r>
              <a:rPr lang="sk-SK" dirty="0" smtClean="0"/>
              <a:t>. V roku 1939 bolo Albánsko bez odporu okupované Talianskom. Kráľ Viktor Emanuel bol deklarovaný ako albánsky kráľ.</a:t>
            </a:r>
          </a:p>
          <a:p>
            <a:r>
              <a:rPr lang="sk-SK" dirty="0" smtClean="0"/>
              <a:t>Po začiatku </a:t>
            </a:r>
            <a:r>
              <a:rPr lang="sk-SK" dirty="0" smtClean="0">
                <a:hlinkClick r:id="rId9" tooltip="Druhá svetová vojna"/>
              </a:rPr>
              <a:t>2. svetovej vojny</a:t>
            </a:r>
            <a:r>
              <a:rPr lang="sk-SK" dirty="0" smtClean="0"/>
              <a:t> potom, čo nacistické </a:t>
            </a:r>
            <a:r>
              <a:rPr lang="sk-SK" dirty="0" smtClean="0">
                <a:hlinkClick r:id="rId10" tooltip="Nemecko"/>
              </a:rPr>
              <a:t>Nemecko</a:t>
            </a:r>
            <a:r>
              <a:rPr lang="sk-SK" dirty="0" smtClean="0"/>
              <a:t> spolu s Talianskom okupovali </a:t>
            </a:r>
            <a:r>
              <a:rPr lang="sk-SK" dirty="0" smtClean="0">
                <a:hlinkClick r:id="rId11" tooltip="Juhoslávia"/>
              </a:rPr>
              <a:t>Juhosláviu</a:t>
            </a:r>
            <a:r>
              <a:rPr lang="sk-SK" dirty="0" smtClean="0"/>
              <a:t> a </a:t>
            </a:r>
            <a:r>
              <a:rPr lang="sk-SK" dirty="0" smtClean="0">
                <a:hlinkClick r:id="rId5" tooltip="Grécko"/>
              </a:rPr>
              <a:t>Grécko</a:t>
            </a:r>
            <a:r>
              <a:rPr lang="sk-SK" dirty="0" smtClean="0"/>
              <a:t>, boli regióny </a:t>
            </a:r>
            <a:r>
              <a:rPr lang="sk-SK" dirty="0" err="1" smtClean="0">
                <a:hlinkClick r:id="rId12" tooltip="Kosovo"/>
              </a:rPr>
              <a:t>Kosova</a:t>
            </a:r>
            <a:r>
              <a:rPr lang="sk-SK" dirty="0" smtClean="0"/>
              <a:t> a </a:t>
            </a:r>
            <a:r>
              <a:rPr lang="sk-SK" dirty="0" err="1" smtClean="0">
                <a:hlinkClick r:id="rId13" tooltip="Kameria (stránka neexistuje)"/>
              </a:rPr>
              <a:t>Kamerie</a:t>
            </a:r>
            <a:r>
              <a:rPr lang="sk-SK" dirty="0" smtClean="0"/>
              <a:t> pripojené k Albánsku. Preto Albánci podporovali </a:t>
            </a:r>
            <a:r>
              <a:rPr lang="sk-SK" dirty="0" err="1" smtClean="0"/>
              <a:t>Mussoliniho</a:t>
            </a:r>
            <a:r>
              <a:rPr lang="sk-SK" dirty="0" smtClean="0"/>
              <a:t> Taliansko, boli na úkor susedov spojení v bábkovom kráľovstve Viktora Emanuela. Po kapitulácii Talianska sa hromadne pripojili na stranu komunistov v čele s </a:t>
            </a:r>
            <a:r>
              <a:rPr lang="sk-SK" dirty="0" err="1" smtClean="0"/>
              <a:t>Enverom</a:t>
            </a:r>
            <a:r>
              <a:rPr lang="sk-SK" dirty="0" smtClean="0"/>
              <a:t> </a:t>
            </a:r>
            <a:r>
              <a:rPr lang="sk-SK" dirty="0" err="1" smtClean="0"/>
              <a:t>Hodžom</a:t>
            </a:r>
            <a:endParaRPr lang="sk-SK" dirty="0" smtClean="0"/>
          </a:p>
          <a:p>
            <a:r>
              <a:rPr lang="sk-SK" dirty="0" smtClean="0"/>
              <a:t>Po druhej svetovej vojne sa k moci (za výdatnej pomoci súdruhov z </a:t>
            </a:r>
            <a:r>
              <a:rPr lang="sk-SK" dirty="0" smtClean="0">
                <a:hlinkClick r:id="rId11" tooltip="Juhoslávia"/>
              </a:rPr>
              <a:t>Juhoslávie</a:t>
            </a:r>
            <a:r>
              <a:rPr lang="sk-SK" dirty="0" smtClean="0"/>
              <a:t>) dostali </a:t>
            </a:r>
            <a:r>
              <a:rPr lang="sk-SK" dirty="0" smtClean="0">
                <a:hlinkClick r:id="rId14" tooltip="Komunizmus"/>
              </a:rPr>
              <a:t>komunisti</a:t>
            </a:r>
            <a:r>
              <a:rPr lang="sk-SK" dirty="0" smtClean="0"/>
              <a:t>, vedení </a:t>
            </a:r>
            <a:r>
              <a:rPr lang="sk-SK" dirty="0" err="1" smtClean="0">
                <a:hlinkClick r:id="rId15" tooltip="Enver Hodža (stránka neexistuje)"/>
              </a:rPr>
              <a:t>Enverom</a:t>
            </a:r>
            <a:r>
              <a:rPr lang="sk-SK" dirty="0" smtClean="0">
                <a:hlinkClick r:id="rId15" tooltip="Enver Hodža (stránka neexistuje)"/>
              </a:rPr>
              <a:t> </a:t>
            </a:r>
            <a:r>
              <a:rPr lang="sk-SK" dirty="0" err="1" smtClean="0">
                <a:hlinkClick r:id="rId15" tooltip="Enver Hodža (stránka neexistuje)"/>
              </a:rPr>
              <a:t>Hodžom</a:t>
            </a:r>
            <a:r>
              <a:rPr lang="sk-SK" dirty="0" smtClean="0"/>
              <a:t>. </a:t>
            </a:r>
            <a:r>
              <a:rPr lang="sk-SK" dirty="0" smtClean="0"/>
              <a:t>Albánska </a:t>
            </a:r>
            <a:r>
              <a:rPr lang="sk-SK" dirty="0" smtClean="0">
                <a:hlinkClick r:id="rId16" tooltip="Politika"/>
              </a:rPr>
              <a:t>politika</a:t>
            </a:r>
            <a:r>
              <a:rPr lang="sk-SK" dirty="0" smtClean="0"/>
              <a:t> a </a:t>
            </a:r>
            <a:r>
              <a:rPr lang="sk-SK" dirty="0" smtClean="0">
                <a:hlinkClick r:id="rId17" tooltip="Ekonomika"/>
              </a:rPr>
              <a:t>ekonomika</a:t>
            </a:r>
            <a:r>
              <a:rPr lang="sk-SK" dirty="0" smtClean="0"/>
              <a:t> sa stala závislou na pomoci </a:t>
            </a:r>
            <a:r>
              <a:rPr lang="sk-SK" dirty="0" smtClean="0">
                <a:hlinkClick r:id="rId18" tooltip="Sovietsky zväz"/>
              </a:rPr>
              <a:t>Sovietskeho zväzu</a:t>
            </a:r>
            <a:r>
              <a:rPr lang="sk-SK" dirty="0" smtClean="0"/>
              <a:t>. </a:t>
            </a:r>
            <a:r>
              <a:rPr lang="sk-SK" dirty="0" err="1" smtClean="0"/>
              <a:t>Hodžovi</a:t>
            </a:r>
            <a:r>
              <a:rPr lang="sk-SK" dirty="0" smtClean="0"/>
              <a:t> však politický vývoj </a:t>
            </a:r>
            <a:r>
              <a:rPr lang="sk-SK" dirty="0" smtClean="0">
                <a:hlinkClick r:id="rId19" tooltip="Európa"/>
              </a:rPr>
              <a:t>európskych</a:t>
            </a:r>
            <a:r>
              <a:rPr lang="sk-SK" dirty="0" smtClean="0"/>
              <a:t> socialistických krajín nevyhovoval (považoval ho za málo revolučný) a po určitých politických roztržkách zo </a:t>
            </a:r>
            <a:r>
              <a:rPr lang="sk-SK" dirty="0" smtClean="0">
                <a:hlinkClick r:id="rId20" tooltip="ZSSR"/>
              </a:rPr>
              <a:t>ZSSR</a:t>
            </a:r>
            <a:r>
              <a:rPr lang="sk-SK" dirty="0" smtClean="0"/>
              <a:t> boli pretrhnuté všetky putá s touto krajinou a politická orientácia bola roku </a:t>
            </a:r>
            <a:r>
              <a:rPr lang="sk-SK" dirty="0" smtClean="0">
                <a:hlinkClick r:id="rId21" tooltip="1961"/>
              </a:rPr>
              <a:t>1961</a:t>
            </a:r>
            <a:r>
              <a:rPr lang="sk-SK" dirty="0" smtClean="0"/>
              <a:t> prevedená na komunistickú </a:t>
            </a:r>
            <a:r>
              <a:rPr lang="sk-SK" dirty="0" smtClean="0">
                <a:hlinkClick r:id="rId22" tooltip="Čína"/>
              </a:rPr>
              <a:t>Čínu</a:t>
            </a:r>
            <a:r>
              <a:rPr lang="sk-SK" dirty="0" smtClean="0"/>
              <a:t>. Tento stav trval až do roku </a:t>
            </a:r>
            <a:r>
              <a:rPr lang="sk-SK" dirty="0" smtClean="0">
                <a:hlinkClick r:id="rId23" tooltip="1978"/>
              </a:rPr>
              <a:t>1978</a:t>
            </a:r>
            <a:r>
              <a:rPr lang="sk-SK" dirty="0" smtClean="0"/>
              <a:t>, kedy </a:t>
            </a:r>
            <a:r>
              <a:rPr lang="sk-SK" dirty="0" smtClean="0">
                <a:hlinkClick r:id="rId22" tooltip="Čína"/>
              </a:rPr>
              <a:t>Čína</a:t>
            </a:r>
            <a:r>
              <a:rPr lang="sk-SK" dirty="0" smtClean="0"/>
              <a:t> odmietla ďalšiu podporu albánskemu priemyslu. Albánsko sa tak stalo politicky aj ekonomicky najizolovanejšou krajinou </a:t>
            </a:r>
            <a:r>
              <a:rPr lang="sk-SK" dirty="0" smtClean="0">
                <a:hlinkClick r:id="rId19" tooltip="Európa"/>
              </a:rPr>
              <a:t>Európy</a:t>
            </a:r>
            <a:r>
              <a:rPr lang="sk-SK" dirty="0" smtClean="0"/>
              <a:t>.</a:t>
            </a:r>
          </a:p>
          <a:p>
            <a:r>
              <a:rPr lang="sk-SK" dirty="0" smtClean="0"/>
              <a:t>Počas tohto obdobia boli kruto potlačené národné práva </a:t>
            </a:r>
            <a:r>
              <a:rPr lang="sk-SK" dirty="0" smtClean="0">
                <a:hlinkClick r:id="rId6" tooltip="Gréci"/>
              </a:rPr>
              <a:t>Grékov</a:t>
            </a:r>
            <a:r>
              <a:rPr lang="sk-SK" dirty="0" smtClean="0"/>
              <a:t> a </a:t>
            </a:r>
            <a:r>
              <a:rPr lang="sk-SK" dirty="0" err="1" smtClean="0">
                <a:hlinkClick r:id="rId24" tooltip="Arumuni"/>
              </a:rPr>
              <a:t>Arumunov</a:t>
            </a:r>
            <a:r>
              <a:rPr lang="sk-SK" dirty="0" smtClean="0"/>
              <a:t>. Časť gréckeho obyvateľstva bola násilne </a:t>
            </a:r>
            <a:r>
              <a:rPr lang="sk-SK" dirty="0" err="1" smtClean="0"/>
              <a:t>albanizovaná</a:t>
            </a:r>
            <a:r>
              <a:rPr lang="sk-SK" dirty="0" smtClean="0"/>
              <a:t>, grécke školy boli definitívne zatvorené a bola zrušená grécka autonómia južného Albánska. Pád </a:t>
            </a:r>
            <a:r>
              <a:rPr lang="sk-SK" dirty="0" smtClean="0">
                <a:hlinkClick r:id="rId25" tooltip="Socializmus"/>
              </a:rPr>
              <a:t>socialistického</a:t>
            </a:r>
            <a:r>
              <a:rPr lang="sk-SK" dirty="0" smtClean="0"/>
              <a:t> zriadenia v ostatných </a:t>
            </a:r>
            <a:r>
              <a:rPr lang="sk-SK" dirty="0" smtClean="0">
                <a:hlinkClick r:id="rId19" tooltip="Európa"/>
              </a:rPr>
              <a:t>európskych</a:t>
            </a:r>
            <a:r>
              <a:rPr lang="sk-SK" dirty="0" smtClean="0"/>
              <a:t> krajinách na začiatku 90. rokov </a:t>
            </a:r>
            <a:r>
              <a:rPr lang="sk-SK" dirty="0" smtClean="0">
                <a:hlinkClick r:id="rId26" tooltip="20. storočia"/>
              </a:rPr>
              <a:t>20. storočia</a:t>
            </a:r>
            <a:r>
              <a:rPr lang="sk-SK" dirty="0" smtClean="0"/>
              <a:t> viedol k pádu „</a:t>
            </a:r>
            <a:r>
              <a:rPr lang="sk-SK" dirty="0" smtClean="0">
                <a:hlinkClick r:id="rId14" tooltip="Komunizmus"/>
              </a:rPr>
              <a:t>komunizmu</a:t>
            </a:r>
            <a:r>
              <a:rPr lang="sk-SK" dirty="0" smtClean="0"/>
              <a:t>“ aj v Albánsku (</a:t>
            </a:r>
            <a:r>
              <a:rPr lang="sk-SK" dirty="0" smtClean="0">
                <a:hlinkClick r:id="rId27" tooltip="1991"/>
              </a:rPr>
              <a:t>1991</a:t>
            </a:r>
            <a:r>
              <a:rPr lang="sk-SK" dirty="0" smtClean="0"/>
              <a:t>).</a:t>
            </a:r>
          </a:p>
          <a:p>
            <a:r>
              <a:rPr lang="sk-SK" dirty="0" smtClean="0"/>
              <a:t>V roku </a:t>
            </a:r>
            <a:r>
              <a:rPr lang="sk-SK" dirty="0" smtClean="0">
                <a:hlinkClick r:id="rId28" tooltip="1997"/>
              </a:rPr>
              <a:t>1997</a:t>
            </a:r>
            <a:r>
              <a:rPr lang="sk-SK" dirty="0" smtClean="0"/>
              <a:t> vypukli v krajine závažné nepokoje, ktoré spôsobili faktický rozpad albánskeho štátu. </a:t>
            </a:r>
            <a:r>
              <a:rPr lang="sk-SK" dirty="0" smtClean="0"/>
              <a:t>Vo </a:t>
            </a:r>
            <a:r>
              <a:rPr lang="sk-SK" dirty="0" smtClean="0"/>
              <a:t>voľbách, ktoré prebehli po čiastočnej stabilizácii situácie v istom roku, porazila do tej doby </a:t>
            </a:r>
            <a:r>
              <a:rPr lang="sk-SK" dirty="0" err="1" smtClean="0"/>
              <a:t>vládnúcu</a:t>
            </a:r>
            <a:r>
              <a:rPr lang="sk-SK" dirty="0" smtClean="0"/>
              <a:t> Demokratickú stranu Albánska </a:t>
            </a:r>
            <a:r>
              <a:rPr lang="sk-SK" dirty="0" err="1" smtClean="0">
                <a:hlinkClick r:id="rId29" tooltip="Sali Berisha (stránka neexistuje)"/>
              </a:rPr>
              <a:t>Saliho</a:t>
            </a:r>
            <a:r>
              <a:rPr lang="sk-SK" dirty="0" smtClean="0">
                <a:hlinkClick r:id="rId29" tooltip="Sali Berisha (stránka neexistuje)"/>
              </a:rPr>
              <a:t> </a:t>
            </a:r>
            <a:r>
              <a:rPr lang="sk-SK" dirty="0" err="1" smtClean="0">
                <a:hlinkClick r:id="rId29" tooltip="Sali Berisha (stránka neexistuje)"/>
              </a:rPr>
              <a:t>Berishu</a:t>
            </a:r>
            <a:r>
              <a:rPr lang="sk-SK" dirty="0" smtClean="0"/>
              <a:t> (</a:t>
            </a:r>
            <a:r>
              <a:rPr lang="sk-SK" dirty="0" err="1" smtClean="0">
                <a:hlinkClick r:id="rId30" tooltip="PDSh (stránka neexistuje)"/>
              </a:rPr>
              <a:t>PDSh</a:t>
            </a:r>
            <a:r>
              <a:rPr lang="sk-SK" dirty="0" smtClean="0"/>
              <a:t>) Socialistická strana </a:t>
            </a:r>
            <a:r>
              <a:rPr lang="sk-SK" dirty="0" err="1" smtClean="0">
                <a:hlinkClick r:id="rId31" tooltip="Fatos Nano (stránka neexistuje)"/>
              </a:rPr>
              <a:t>Fatosa</a:t>
            </a:r>
            <a:r>
              <a:rPr lang="sk-SK" dirty="0" smtClean="0">
                <a:hlinkClick r:id="rId31" tooltip="Fatos Nano (stránka neexistuje)"/>
              </a:rPr>
              <a:t> </a:t>
            </a:r>
            <a:r>
              <a:rPr lang="sk-SK" dirty="0" err="1" smtClean="0">
                <a:hlinkClick r:id="rId31" tooltip="Fatos Nano (stránka neexistuje)"/>
              </a:rPr>
              <a:t>Nano</a:t>
            </a:r>
            <a:r>
              <a:rPr lang="sk-SK" dirty="0" smtClean="0"/>
              <a:t> (</a:t>
            </a:r>
            <a:r>
              <a:rPr lang="sk-SK" dirty="0" err="1" smtClean="0">
                <a:hlinkClick r:id="rId32" tooltip="PSSh (stránka neexistuje)"/>
              </a:rPr>
              <a:t>PSSh</a:t>
            </a:r>
            <a:r>
              <a:rPr lang="sk-SK" dirty="0" smtClean="0"/>
              <a:t>).</a:t>
            </a:r>
          </a:p>
          <a:p>
            <a:r>
              <a:rPr lang="sk-SK" dirty="0" smtClean="0"/>
              <a:t>Kríza v </a:t>
            </a:r>
            <a:r>
              <a:rPr lang="sk-SK" dirty="0" err="1" smtClean="0">
                <a:hlinkClick r:id="rId12" tooltip="Kosovo"/>
              </a:rPr>
              <a:t>Kosove</a:t>
            </a:r>
            <a:r>
              <a:rPr lang="sk-SK" dirty="0" smtClean="0"/>
              <a:t> </a:t>
            </a:r>
            <a:r>
              <a:rPr lang="sk-SK" dirty="0" err="1" smtClean="0"/>
              <a:t>v</a:t>
            </a:r>
            <a:r>
              <a:rPr lang="sk-SK" dirty="0" smtClean="0"/>
              <a:t> roku </a:t>
            </a:r>
            <a:r>
              <a:rPr lang="sk-SK" dirty="0" smtClean="0">
                <a:hlinkClick r:id="rId33" tooltip="1999"/>
              </a:rPr>
              <a:t>1999</a:t>
            </a:r>
            <a:r>
              <a:rPr lang="sk-SK" dirty="0" smtClean="0"/>
              <a:t> posilnila zahranične politickú pozíciu Albánskej republiky. </a:t>
            </a:r>
            <a:r>
              <a:rPr lang="sk-SK" dirty="0" smtClean="0"/>
              <a:t>Odmenou </a:t>
            </a:r>
            <a:r>
              <a:rPr lang="sk-SK" dirty="0" smtClean="0"/>
              <a:t>bola nezanedbateľná finančná pomoc </a:t>
            </a:r>
            <a:r>
              <a:rPr lang="sk-SK" dirty="0" smtClean="0">
                <a:hlinkClick r:id="rId34" tooltip="Spojené štáty"/>
              </a:rPr>
              <a:t>USA</a:t>
            </a:r>
            <a:r>
              <a:rPr lang="sk-SK" dirty="0" smtClean="0"/>
              <a:t> a krajín </a:t>
            </a:r>
            <a:r>
              <a:rPr lang="sk-SK" dirty="0" smtClean="0">
                <a:hlinkClick r:id="rId35" tooltip="EU"/>
              </a:rPr>
              <a:t>EU</a:t>
            </a:r>
            <a:r>
              <a:rPr lang="sk-SK" dirty="0" smtClean="0"/>
              <a:t> v nasledujúcich rokoch, čo však na vnútropolitickej scéne prispelo len ku krátkodobému utlmeniu rozporov medzi vládnucou stranou (</a:t>
            </a:r>
            <a:r>
              <a:rPr lang="sk-SK" dirty="0" err="1" smtClean="0"/>
              <a:t>PSSh</a:t>
            </a:r>
            <a:r>
              <a:rPr lang="sk-SK" dirty="0" smtClean="0"/>
              <a:t>) a opozíciou (</a:t>
            </a:r>
            <a:r>
              <a:rPr lang="sk-SK" dirty="0" err="1" smtClean="0"/>
              <a:t>PDSh</a:t>
            </a:r>
            <a:r>
              <a:rPr lang="sk-SK" dirty="0" smtClean="0"/>
              <a:t>) aj vnútri oboch týchto blokov.</a:t>
            </a:r>
          </a:p>
          <a:p>
            <a:r>
              <a:rPr lang="sk-SK" dirty="0" smtClean="0"/>
              <a:t>V júni až auguste </a:t>
            </a:r>
            <a:r>
              <a:rPr lang="sk-SK" dirty="0" smtClean="0">
                <a:hlinkClick r:id="rId36" tooltip="2001"/>
              </a:rPr>
              <a:t>2001</a:t>
            </a:r>
            <a:r>
              <a:rPr lang="sk-SK" dirty="0" smtClean="0"/>
              <a:t> prebehli parlamentné voľby, v ktorých znovu zvíťazila </a:t>
            </a:r>
            <a:r>
              <a:rPr lang="sk-SK" dirty="0" err="1" smtClean="0"/>
              <a:t>PSSh</a:t>
            </a:r>
            <a:r>
              <a:rPr lang="sk-SK" dirty="0" smtClean="0"/>
              <a:t> (so svojimi koaličnými partnermi získala 89 miest v 140–člennom parlamente). </a:t>
            </a:r>
            <a:r>
              <a:rPr lang="sk-SK" dirty="0" smtClean="0"/>
              <a:t>ich </a:t>
            </a:r>
            <a:r>
              <a:rPr lang="sk-SK" dirty="0" smtClean="0"/>
              <a:t>konečné výsledky spochybnili a až do januára </a:t>
            </a:r>
            <a:r>
              <a:rPr lang="sk-SK" dirty="0" smtClean="0">
                <a:hlinkClick r:id="rId37" tooltip="2002"/>
              </a:rPr>
              <a:t>2002</a:t>
            </a:r>
            <a:r>
              <a:rPr lang="sk-SK" dirty="0" smtClean="0"/>
              <a:t> bojkotovali zasadanie parlamentu.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Poloha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1000" y="1524000"/>
            <a:ext cx="8153400" cy="4572000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Územie Albánska pozostáva zo 4 oblastí: na sever od najväčšej rieky </a:t>
            </a:r>
            <a:r>
              <a:rPr lang="sk-SK" dirty="0" err="1" smtClean="0"/>
              <a:t>Drin</a:t>
            </a:r>
            <a:r>
              <a:rPr lang="sk-SK" dirty="0" smtClean="0"/>
              <a:t> (dĺžka 281 km) sú Albánske Alpy s masívom </a:t>
            </a:r>
            <a:r>
              <a:rPr lang="sk-SK" u="sng" dirty="0" err="1" smtClean="0"/>
              <a:t>Prokletije</a:t>
            </a:r>
            <a:r>
              <a:rPr lang="sk-SK" dirty="0" smtClean="0"/>
              <a:t> (</a:t>
            </a:r>
            <a:r>
              <a:rPr lang="sk-SK" dirty="0" err="1" smtClean="0"/>
              <a:t>Maja</a:t>
            </a:r>
            <a:r>
              <a:rPr lang="sk-SK" dirty="0" smtClean="0"/>
              <a:t> </a:t>
            </a:r>
            <a:r>
              <a:rPr lang="sk-SK" dirty="0" err="1" smtClean="0"/>
              <a:t>Jezercë</a:t>
            </a:r>
            <a:r>
              <a:rPr lang="sk-SK" dirty="0" smtClean="0"/>
              <a:t> 2 694 m n. m.), stredná vnútrozemská hornatá oblasť je s najvyšším albánskym vrchom </a:t>
            </a:r>
            <a:r>
              <a:rPr lang="sk-SK" dirty="0" err="1" smtClean="0"/>
              <a:t>Korab</a:t>
            </a:r>
            <a:r>
              <a:rPr lang="sk-SK" dirty="0" smtClean="0"/>
              <a:t> (2 751 m n. m.) a panvou dvoch krasových jazier – </a:t>
            </a:r>
            <a:r>
              <a:rPr lang="sk-SK" dirty="0" err="1" smtClean="0"/>
              <a:t>Ohridského</a:t>
            </a:r>
            <a:r>
              <a:rPr lang="sk-SK" dirty="0" smtClean="0"/>
              <a:t> a </a:t>
            </a:r>
            <a:r>
              <a:rPr lang="sk-SK" dirty="0" err="1" smtClean="0"/>
              <a:t>Prespanského</a:t>
            </a:r>
            <a:r>
              <a:rPr lang="sk-SK" dirty="0" smtClean="0"/>
              <a:t>, tretiu juhovýchodnú časť krajiny tvorí krasové územie povodia rieky </a:t>
            </a:r>
            <a:r>
              <a:rPr lang="sk-SK" dirty="0" err="1" smtClean="0"/>
              <a:t>Vjosës</a:t>
            </a:r>
            <a:r>
              <a:rPr lang="sk-SK" dirty="0" smtClean="0"/>
              <a:t> po grécku hranicu a poslednou oblasťou je pobrežná nížina </a:t>
            </a:r>
            <a:r>
              <a:rPr lang="sk-SK" dirty="0" err="1" smtClean="0"/>
              <a:t>tiahnúca</a:t>
            </a:r>
            <a:r>
              <a:rPr lang="sk-SK" dirty="0" smtClean="0"/>
              <a:t> sa od juhu až k </a:t>
            </a:r>
            <a:r>
              <a:rPr lang="sk-SK" dirty="0" err="1" smtClean="0"/>
              <a:t>Skadarskému</a:t>
            </a:r>
            <a:r>
              <a:rPr lang="sk-SK" dirty="0" smtClean="0"/>
              <a:t> jazeru na hranici s Čiernou Horou</a:t>
            </a:r>
            <a:r>
              <a:rPr lang="sk-SK" dirty="0" smtClean="0"/>
              <a:t>.</a:t>
            </a:r>
            <a:r>
              <a:rPr lang="sk-SK" dirty="0" smtClean="0"/>
              <a:t> Stredomorské vždyzelené rastlinstvo s </a:t>
            </a:r>
            <a:r>
              <a:rPr lang="sk-SK" dirty="0" err="1" smtClean="0"/>
              <a:t>tvrdolistou</a:t>
            </a:r>
            <a:r>
              <a:rPr lang="sk-SK" dirty="0" smtClean="0"/>
              <a:t> tŕnitou vegetáciou (tzv. </a:t>
            </a:r>
            <a:r>
              <a:rPr lang="sk-SK" dirty="0" err="1" smtClean="0"/>
              <a:t>macchie</a:t>
            </a:r>
            <a:r>
              <a:rPr lang="sk-SK" dirty="0" smtClean="0"/>
              <a:t>)</a:t>
            </a:r>
            <a:endParaRPr lang="sk-SK" dirty="0" smtClean="0"/>
          </a:p>
          <a:p>
            <a:r>
              <a:rPr lang="sk-SK" dirty="0" smtClean="0"/>
              <a:t>Albánsko s priemernou nadmorskou výškou 700 m sa považuje za jednu z najvyššie položených európskych krajín. </a:t>
            </a:r>
            <a:endParaRPr lang="sk-SK" dirty="0" smtClean="0"/>
          </a:p>
          <a:p>
            <a:r>
              <a:rPr lang="sk-SK" dirty="0" smtClean="0"/>
              <a:t>Prímorské </a:t>
            </a:r>
            <a:r>
              <a:rPr lang="sk-SK" dirty="0" smtClean="0"/>
              <a:t>nížiny sú tvorené množstvom plytkých zálivov, lagún, jazier a naplavenín. </a:t>
            </a:r>
            <a:endParaRPr lang="sk-SK" dirty="0" smtClean="0"/>
          </a:p>
          <a:p>
            <a:r>
              <a:rPr lang="sk-SK" dirty="0" smtClean="0"/>
              <a:t>Lesy </a:t>
            </a:r>
            <a:r>
              <a:rPr lang="sk-SK" dirty="0" smtClean="0"/>
              <a:t>sú pomerne chudobné na vysokú zver, hojný je však výskyt zajacov a diviakov, zo šeliem treba spomenúť vlka, líšku, rysa, šakala, kunu a divú mačku.</a:t>
            </a:r>
          </a:p>
          <a:p>
            <a:endParaRPr lang="sk-SK" dirty="0"/>
          </a:p>
        </p:txBody>
      </p:sp>
      <p:pic>
        <p:nvPicPr>
          <p:cNvPr id="4" name="Obrázok 3" descr="images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09800" cy="1483953"/>
          </a:xfrm>
          <a:prstGeom prst="rect">
            <a:avLst/>
          </a:prstGeom>
        </p:spPr>
      </p:pic>
      <p:pic>
        <p:nvPicPr>
          <p:cNvPr id="5" name="Obrázok 4" descr="images (6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0"/>
            <a:ext cx="2286000" cy="1521229"/>
          </a:xfrm>
          <a:prstGeom prst="rect">
            <a:avLst/>
          </a:prstGeom>
        </p:spPr>
      </p:pic>
      <p:pic>
        <p:nvPicPr>
          <p:cNvPr id="6" name="Obrázok 5" descr="images (7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8471" y="5562601"/>
            <a:ext cx="2785529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Podnebie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Stredomorské podnebie sa uplatňuje najmä v južných častiach krajiny chránenej vysokými horstvami s miernou a daždivou zimou (</a:t>
            </a:r>
            <a:r>
              <a:rPr lang="sk-SK" dirty="0" err="1" smtClean="0"/>
              <a:t>Sarandë</a:t>
            </a:r>
            <a:r>
              <a:rPr lang="sk-SK" dirty="0" smtClean="0"/>
              <a:t> 8 – 10 °C) a dlhým teplým letom (25 °C pri 180 bezoblačných dňoch na Albánskej riviére).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 smtClean="0"/>
              <a:t>Adminístratíva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Rozdelené na 12 krajov (prefektúr)</a:t>
            </a:r>
          </a:p>
          <a:p>
            <a:pPr>
              <a:buNone/>
            </a:pPr>
            <a:r>
              <a:rPr lang="sk-SK" dirty="0" smtClean="0"/>
              <a:t>a</a:t>
            </a:r>
            <a:r>
              <a:rPr lang="sk-SK" dirty="0" smtClean="0"/>
              <a:t>lebo  36 okresov </a:t>
            </a:r>
            <a:endParaRPr lang="sk-SK" dirty="0"/>
          </a:p>
        </p:txBody>
      </p:sp>
      <p:pic>
        <p:nvPicPr>
          <p:cNvPr id="4" name="Obrázok 3" descr="115px-AlbaniaNumberedPrefectur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7600" y="1752600"/>
            <a:ext cx="1493788" cy="3351282"/>
          </a:xfrm>
          <a:prstGeom prst="rect">
            <a:avLst/>
          </a:prstGeom>
        </p:spPr>
      </p:pic>
      <p:pic>
        <p:nvPicPr>
          <p:cNvPr id="5" name="Obrázok 4" descr="115px-Al-r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6200" y="2590800"/>
            <a:ext cx="1528430" cy="34290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dšenie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Nadšeni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Nadšeni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43</TotalTime>
  <Words>231</Words>
  <PresentationFormat>Prezentácia na obrazovke (4:3)</PresentationFormat>
  <Paragraphs>89</Paragraphs>
  <Slides>18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19" baseType="lpstr">
      <vt:lpstr>Nadšenie</vt:lpstr>
      <vt:lpstr>Albánsko</vt:lpstr>
      <vt:lpstr>Údaje</vt:lpstr>
      <vt:lpstr>Dejiny</vt:lpstr>
      <vt:lpstr>Snímka 4</vt:lpstr>
      <vt:lpstr>Snímka 5</vt:lpstr>
      <vt:lpstr>Snímka 6</vt:lpstr>
      <vt:lpstr>Poloha</vt:lpstr>
      <vt:lpstr>Podnebie</vt:lpstr>
      <vt:lpstr>Adminístratíva</vt:lpstr>
      <vt:lpstr>Hospodárstvo</vt:lpstr>
      <vt:lpstr>Obyvaťeľstvo</vt:lpstr>
      <vt:lpstr>Kultúra</vt:lpstr>
      <vt:lpstr>Jazyk</vt:lpstr>
      <vt:lpstr>Doprava</vt:lpstr>
      <vt:lpstr>Turistika</vt:lpstr>
      <vt:lpstr>Národné parky</vt:lpstr>
      <vt:lpstr>Jazerá</vt:lpstr>
      <vt:lpstr>Ďakujem za pozornosť.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Albánsko</dc:title>
  <dc:creator>študent 8</dc:creator>
  <cp:lastModifiedBy>študent 8</cp:lastModifiedBy>
  <cp:revision>6</cp:revision>
  <dcterms:created xsi:type="dcterms:W3CDTF">2012-10-09T11:41:48Z</dcterms:created>
  <dcterms:modified xsi:type="dcterms:W3CDTF">2012-10-09T12:35:20Z</dcterms:modified>
</cp:coreProperties>
</file>