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Kliknite sem a upravte štýl predlohy podnadpisov.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Kliknite sem a upravte štýly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Kliknite sem a upravte štýly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E527300-C3D3-42E8-8CC3-698451DB36B3}" type="datetimeFigureOut">
              <a:rPr lang="sk-SK" smtClean="0"/>
              <a:t>11. 10. 2012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A00AD69-7542-4CD3-881A-4EC68664541E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Kliknite sem a upravte štýl predlohy nadpisov.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Franc%C3%BAz%C5%A1tina" TargetMode="External"/><Relationship Id="rId2" Type="http://schemas.openxmlformats.org/officeDocument/2006/relationships/hyperlink" Target="http://sk.wikipedia.org/wiki/Islam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k.wikipedia.org/wiki/Arab%C4%8Dina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sk.wikipedia.org/wiki/Franc%C3%BAzi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Alžírsko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k-SK" dirty="0" err="1" smtClean="0"/>
              <a:t>D.Maďoran</a:t>
            </a:r>
            <a:endParaRPr lang="sk-SK" dirty="0" smtClean="0"/>
          </a:p>
          <a:p>
            <a:pPr algn="r"/>
            <a:r>
              <a:rPr lang="sk-SK" dirty="0" smtClean="0"/>
              <a:t>IX.B</a:t>
            </a:r>
            <a:endParaRPr lang="sk-SK" dirty="0"/>
          </a:p>
        </p:txBody>
      </p:sp>
      <p:pic>
        <p:nvPicPr>
          <p:cNvPr id="6" name="Obrázok 5" descr="85px-Algeria_coa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452320" y="116632"/>
            <a:ext cx="1529705" cy="1529705"/>
          </a:xfrm>
          <a:prstGeom prst="rect">
            <a:avLst/>
          </a:prstGeom>
        </p:spPr>
      </p:pic>
      <p:pic>
        <p:nvPicPr>
          <p:cNvPr id="7" name="Obrázok 6" descr="Flag_of_Algeria.svg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2995241" cy="1988840"/>
          </a:xfrm>
          <a:prstGeom prst="rect">
            <a:avLst/>
          </a:prstGeom>
        </p:spPr>
      </p:pic>
      <p:pic>
        <p:nvPicPr>
          <p:cNvPr id="8" name="Obrázok 7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419872" y="2132856"/>
            <a:ext cx="2899478" cy="2736304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Kultúra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Nová ústava zakotvila </a:t>
            </a:r>
            <a:r>
              <a:rPr lang="sk-SK" dirty="0" smtClean="0">
                <a:hlinkClick r:id="rId2" tooltip="Islam"/>
              </a:rPr>
              <a:t>islam</a:t>
            </a:r>
            <a:r>
              <a:rPr lang="sk-SK" dirty="0" smtClean="0"/>
              <a:t> ako štátne náboženstvo a arabskú a berberskú národnosť ako základ </a:t>
            </a:r>
            <a:r>
              <a:rPr lang="sk-SK" dirty="0" smtClean="0"/>
              <a:t>štátu.</a:t>
            </a:r>
          </a:p>
          <a:p>
            <a:r>
              <a:rPr lang="sk-SK" dirty="0" smtClean="0"/>
              <a:t>Výrazom </a:t>
            </a:r>
            <a:r>
              <a:rPr lang="sk-SK" dirty="0" smtClean="0"/>
              <a:t>vidieckych tradícii sú každoročné tzv. datľové slávnosti s tancom a pretekmi tiav.</a:t>
            </a:r>
          </a:p>
          <a:p>
            <a:r>
              <a:rPr lang="sk-SK" dirty="0" smtClean="0"/>
              <a:t>Literatúra vychádza vo </a:t>
            </a:r>
            <a:r>
              <a:rPr lang="sk-SK" dirty="0" smtClean="0">
                <a:hlinkClick r:id="rId3" tooltip="Francúzština"/>
              </a:rPr>
              <a:t>francúzštine</a:t>
            </a:r>
            <a:r>
              <a:rPr lang="sk-SK" dirty="0" smtClean="0"/>
              <a:t>, </a:t>
            </a:r>
            <a:r>
              <a:rPr lang="sk-SK" dirty="0" smtClean="0">
                <a:hlinkClick r:id="rId4" tooltip="Arabčina"/>
              </a:rPr>
              <a:t>arabčine</a:t>
            </a:r>
            <a:r>
              <a:rPr lang="sk-SK" dirty="0" smtClean="0"/>
              <a:t> a v rôznych berberských dialektoch.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Ďakujem za pozornosť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k-SK" dirty="0" err="1" smtClean="0"/>
              <a:t>údAJE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dirty="0" smtClean="0"/>
              <a:t>Rozloha:</a:t>
            </a:r>
            <a:r>
              <a:rPr lang="sk-SK" dirty="0" smtClean="0"/>
              <a:t> 2 381 741 km² 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Počet obyv.:</a:t>
            </a:r>
            <a:r>
              <a:rPr lang="sk-SK" dirty="0" smtClean="0"/>
              <a:t> 35 370 000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Hl. mesto: Alžír</a:t>
            </a:r>
          </a:p>
          <a:p>
            <a:pPr>
              <a:buNone/>
            </a:pPr>
            <a:r>
              <a:rPr lang="sk-SK" dirty="0" smtClean="0"/>
              <a:t>Mena: </a:t>
            </a:r>
            <a:r>
              <a:rPr lang="sk-SK" dirty="0" err="1" smtClean="0"/>
              <a:t>alžírský</a:t>
            </a:r>
            <a:r>
              <a:rPr lang="sk-SK" dirty="0" smtClean="0"/>
              <a:t> dinár (DZD)</a:t>
            </a:r>
          </a:p>
          <a:p>
            <a:pPr>
              <a:buNone/>
            </a:pPr>
            <a:r>
              <a:rPr lang="sk-SK" dirty="0" err="1" smtClean="0"/>
              <a:t>Jazyky:arabčina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Forma </a:t>
            </a:r>
            <a:r>
              <a:rPr lang="sk-SK" dirty="0" err="1" smtClean="0"/>
              <a:t>štátu:republika</a:t>
            </a:r>
            <a:endParaRPr lang="sk-SK" dirty="0" smtClean="0"/>
          </a:p>
          <a:p>
            <a:pPr>
              <a:buNone/>
            </a:pPr>
            <a:r>
              <a:rPr lang="sk-SK" dirty="0" smtClean="0"/>
              <a:t>Hlava </a:t>
            </a:r>
            <a:r>
              <a:rPr lang="sk-SK" dirty="0" err="1" smtClean="0"/>
              <a:t>štátu:Abdelazíz</a:t>
            </a:r>
            <a:r>
              <a:rPr lang="sk-SK" dirty="0" smtClean="0"/>
              <a:t> </a:t>
            </a:r>
            <a:r>
              <a:rPr lang="sk-SK" dirty="0" err="1" smtClean="0"/>
              <a:t>Buteflika</a:t>
            </a:r>
            <a:endParaRPr lang="sk-SK" dirty="0" smtClean="0"/>
          </a:p>
          <a:p>
            <a:pPr>
              <a:buNone/>
            </a:pPr>
            <a:endParaRPr lang="sk-SK" dirty="0" smtClean="0"/>
          </a:p>
        </p:txBody>
      </p:sp>
      <p:pic>
        <p:nvPicPr>
          <p:cNvPr id="4" name="Obrázok 3" descr="prevziať (1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174532" cy="1628800"/>
          </a:xfrm>
          <a:prstGeom prst="rect">
            <a:avLst/>
          </a:prstGeom>
        </p:spPr>
      </p:pic>
      <p:pic>
        <p:nvPicPr>
          <p:cNvPr id="5" name="Obrázok 4" descr="images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86500" y="0"/>
            <a:ext cx="2857500" cy="1600200"/>
          </a:xfrm>
          <a:prstGeom prst="rect">
            <a:avLst/>
          </a:prstGeom>
        </p:spPr>
      </p:pic>
      <p:pic>
        <p:nvPicPr>
          <p:cNvPr id="6" name="Obrázok 5" descr="prevziať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15100" y="5114925"/>
            <a:ext cx="2628900" cy="17430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Dejiny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k-SK" dirty="0" smtClean="0"/>
              <a:t>V 6. storočí pred Kr. bolo pobrežie Alžírska v rukách </a:t>
            </a:r>
            <a:r>
              <a:rPr lang="sk-SK" dirty="0" err="1" smtClean="0"/>
              <a:t>Kartagincov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201 pred </a:t>
            </a:r>
            <a:r>
              <a:rPr lang="sk-SK" dirty="0" err="1" smtClean="0"/>
              <a:t>Kr.založil</a:t>
            </a:r>
            <a:r>
              <a:rPr lang="sk-SK" dirty="0" smtClean="0"/>
              <a:t> </a:t>
            </a:r>
            <a:r>
              <a:rPr lang="sk-SK" dirty="0" err="1" smtClean="0"/>
              <a:t>Masinissa</a:t>
            </a:r>
            <a:r>
              <a:rPr lang="sk-SK" dirty="0" smtClean="0"/>
              <a:t> svoju </a:t>
            </a:r>
            <a:r>
              <a:rPr lang="sk-SK" dirty="0" err="1" smtClean="0"/>
              <a:t>Numidskú</a:t>
            </a:r>
            <a:r>
              <a:rPr lang="sk-SK" dirty="0" smtClean="0"/>
              <a:t> ríšu, ktorá sa rozprestierala až k </a:t>
            </a:r>
            <a:r>
              <a:rPr lang="sk-SK" dirty="0" smtClean="0"/>
              <a:t>egyptským hraniciam</a:t>
            </a:r>
            <a:r>
              <a:rPr lang="sk-SK" dirty="0" smtClean="0"/>
              <a:t>. Roku 46 pred Kr. obsadili krajinu Rimania a založili tu </a:t>
            </a:r>
            <a:r>
              <a:rPr lang="sk-SK" dirty="0" err="1" smtClean="0"/>
              <a:t>Numidiu</a:t>
            </a:r>
            <a:r>
              <a:rPr lang="sk-SK" dirty="0" smtClean="0"/>
              <a:t> </a:t>
            </a:r>
            <a:r>
              <a:rPr lang="sk-SK" dirty="0" err="1" smtClean="0"/>
              <a:t>aMauritániu</a:t>
            </a:r>
            <a:endParaRPr lang="sk-SK" dirty="0" smtClean="0"/>
          </a:p>
          <a:p>
            <a:r>
              <a:rPr lang="sk-SK" dirty="0" smtClean="0"/>
              <a:t>Po páde rímskeho impéria prišli roku 430 n. l. cez Španielsko do severnej </a:t>
            </a:r>
            <a:r>
              <a:rPr lang="sk-SK" dirty="0" smtClean="0"/>
              <a:t>Afriky Vandali</a:t>
            </a:r>
            <a:r>
              <a:rPr lang="sk-SK" dirty="0" smtClean="0"/>
              <a:t> a založili tu svoju ríšu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Ich posledného kráľa </a:t>
            </a:r>
            <a:r>
              <a:rPr lang="sk-SK" dirty="0" err="1" smtClean="0"/>
              <a:t>Gelimera</a:t>
            </a:r>
            <a:r>
              <a:rPr lang="sk-SK" dirty="0" smtClean="0"/>
              <a:t> porazili roku 533byzantské vojská a Alžírsko pripadlo </a:t>
            </a:r>
            <a:r>
              <a:rPr lang="sk-SK" u="sng" dirty="0" smtClean="0"/>
              <a:t>Byzancii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647 začala </a:t>
            </a:r>
            <a:r>
              <a:rPr lang="sk-SK" dirty="0" smtClean="0"/>
              <a:t>expanzia Arabov</a:t>
            </a:r>
            <a:endParaRPr lang="sk-SK" dirty="0" smtClean="0"/>
          </a:p>
          <a:p>
            <a:r>
              <a:rPr lang="sk-SK" dirty="0" smtClean="0"/>
              <a:t>Od 16. do 19. storočia ohrozovali berberskí piráti zo svojich základní v Alžírsku celé Stredozemie. </a:t>
            </a:r>
            <a:r>
              <a:rPr lang="sk-SK" dirty="0" smtClean="0"/>
              <a:t>Berberskí </a:t>
            </a:r>
            <a:r>
              <a:rPr lang="sk-SK" dirty="0" smtClean="0"/>
              <a:t>grófi, ktorí hľadali ochranu pred Španielmi, sa uchýlili pod vládu Osmanskej ríše. Alžírsko získalo roku 1710 autonómiu pod protektorátom Carihradu.</a:t>
            </a:r>
          </a:p>
          <a:p>
            <a:endParaRPr lang="sk-SK" dirty="0"/>
          </a:p>
        </p:txBody>
      </p:sp>
      <p:pic>
        <p:nvPicPr>
          <p:cNvPr id="4" name="Obrázok 3" descr="prevziať (2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51720" y="0"/>
            <a:ext cx="2297320" cy="1556792"/>
          </a:xfrm>
          <a:prstGeom prst="rect">
            <a:avLst/>
          </a:prstGeom>
        </p:spPr>
      </p:pic>
      <p:pic>
        <p:nvPicPr>
          <p:cNvPr id="5" name="Obrázok 4" descr="prevziať (3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427984" y="0"/>
            <a:ext cx="1524000" cy="1457325"/>
          </a:xfrm>
          <a:prstGeom prst="rect">
            <a:avLst/>
          </a:prstGeom>
        </p:spPr>
      </p:pic>
      <p:pic>
        <p:nvPicPr>
          <p:cNvPr id="6" name="Obrázok 5" descr="prevziať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12160" y="0"/>
            <a:ext cx="1296144" cy="151007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07504" y="188640"/>
            <a:ext cx="8928992" cy="6552728"/>
          </a:xfrm>
        </p:spPr>
        <p:txBody>
          <a:bodyPr>
            <a:normAutofit fontScale="47500" lnSpcReduction="20000"/>
          </a:bodyPr>
          <a:lstStyle/>
          <a:p>
            <a:endParaRPr lang="sk-SK" dirty="0" smtClean="0">
              <a:hlinkClick r:id="rId2" tooltip="Francúzi"/>
            </a:endParaRPr>
          </a:p>
          <a:p>
            <a:endParaRPr lang="sk-SK" dirty="0" smtClean="0">
              <a:hlinkClick r:id="rId2" tooltip="Francúzi"/>
            </a:endParaRPr>
          </a:p>
          <a:p>
            <a:r>
              <a:rPr lang="sk-SK" dirty="0" smtClean="0"/>
              <a:t>Francúzi</a:t>
            </a:r>
            <a:r>
              <a:rPr lang="sk-SK" dirty="0" smtClean="0"/>
              <a:t> obsadili Alžírsko roku </a:t>
            </a:r>
            <a:r>
              <a:rPr lang="sk-SK" dirty="0" smtClean="0"/>
              <a:t>1830</a:t>
            </a:r>
          </a:p>
          <a:p>
            <a:r>
              <a:rPr lang="sk-SK" dirty="0" smtClean="0"/>
              <a:t>Odboj</a:t>
            </a:r>
            <a:r>
              <a:rPr lang="sk-SK" dirty="0" smtClean="0"/>
              <a:t> </a:t>
            </a:r>
            <a:r>
              <a:rPr lang="sk-SK" dirty="0" err="1" smtClean="0"/>
              <a:t>Berberov</a:t>
            </a:r>
            <a:r>
              <a:rPr lang="sk-SK" dirty="0" smtClean="0"/>
              <a:t> vedených </a:t>
            </a:r>
            <a:r>
              <a:rPr lang="sk-SK" dirty="0" err="1" smtClean="0"/>
              <a:t>Abd</a:t>
            </a:r>
            <a:r>
              <a:rPr lang="sk-SK" dirty="0" smtClean="0"/>
              <a:t> </a:t>
            </a:r>
            <a:r>
              <a:rPr lang="sk-SK" dirty="0" err="1" smtClean="0"/>
              <a:t>al-Kadirom</a:t>
            </a:r>
            <a:r>
              <a:rPr lang="sk-SK" dirty="0" smtClean="0"/>
              <a:t> sa im však podarilo potlačiť až v roku 1847. </a:t>
            </a:r>
            <a:endParaRPr lang="sk-SK" dirty="0" smtClean="0"/>
          </a:p>
          <a:p>
            <a:r>
              <a:rPr lang="sk-SK" dirty="0" smtClean="0"/>
              <a:t>Roku</a:t>
            </a:r>
            <a:r>
              <a:rPr lang="sk-SK" dirty="0" smtClean="0"/>
              <a:t> 1881 sa pripojenie Alžírska k Francúzsku dokončilo </a:t>
            </a:r>
            <a:endParaRPr lang="sk-SK" dirty="0" smtClean="0"/>
          </a:p>
          <a:p>
            <a:r>
              <a:rPr lang="sk-SK" dirty="0" smtClean="0"/>
              <a:t>Počas</a:t>
            </a:r>
            <a:r>
              <a:rPr lang="sk-SK" dirty="0" smtClean="0"/>
              <a:t> 2. svetovej vojny bolo Alžírsko miestom bojov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Po vylodení amerických vojsk tu generál de </a:t>
            </a:r>
            <a:r>
              <a:rPr lang="sk-SK" dirty="0" err="1" smtClean="0"/>
              <a:t>Gaulle</a:t>
            </a:r>
            <a:r>
              <a:rPr lang="sk-SK" dirty="0" smtClean="0"/>
              <a:t> 3. júna 1943 vytvoril </a:t>
            </a:r>
            <a:r>
              <a:rPr lang="sk-SK" i="1" dirty="0" smtClean="0"/>
              <a:t>Francúzsky výbor národného oslobodenia</a:t>
            </a:r>
            <a:r>
              <a:rPr lang="sk-SK" dirty="0" smtClean="0"/>
              <a:t>.</a:t>
            </a:r>
          </a:p>
          <a:p>
            <a:r>
              <a:rPr lang="sk-SK" dirty="0" smtClean="0"/>
              <a:t>K otvorenému odboju proti Francúzom došlo 1. novembra 1954, kedy bol založený </a:t>
            </a:r>
            <a:r>
              <a:rPr lang="sk-SK" i="1" dirty="0" smtClean="0"/>
              <a:t>Front národného oslobodenia</a:t>
            </a:r>
            <a:r>
              <a:rPr lang="sk-SK" dirty="0" smtClean="0"/>
              <a:t> (FNO).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Alžírsku sa rozpútala krvavá občianska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err="1" smtClean="0"/>
              <a:t>Evianských</a:t>
            </a:r>
            <a:r>
              <a:rPr lang="sk-SK" dirty="0" smtClean="0"/>
              <a:t> dohodách, podpísaných 18. marca 1962, ktoré zaručovali nezávislosť voči Francúzsku, nasledovalo 3. júla 1962 uznanie suverenity Alžírska. </a:t>
            </a:r>
            <a:endParaRPr lang="sk-SK" dirty="0" smtClean="0"/>
          </a:p>
          <a:p>
            <a:r>
              <a:rPr lang="sk-SK" dirty="0" smtClean="0"/>
              <a:t>Po </a:t>
            </a:r>
            <a:r>
              <a:rPr lang="sk-SK" dirty="0" smtClean="0"/>
              <a:t>prijatí ústavy sa konali prezidentské voľby, v ktorých zvíťazil </a:t>
            </a:r>
            <a:r>
              <a:rPr lang="sk-SK" dirty="0" err="1" smtClean="0"/>
              <a:t>Ahmed</a:t>
            </a:r>
            <a:r>
              <a:rPr lang="sk-SK" dirty="0" smtClean="0"/>
              <a:t> </a:t>
            </a:r>
            <a:r>
              <a:rPr lang="sk-SK" dirty="0" err="1" smtClean="0"/>
              <a:t>ben</a:t>
            </a:r>
            <a:r>
              <a:rPr lang="sk-SK" dirty="0" smtClean="0"/>
              <a:t> </a:t>
            </a:r>
            <a:r>
              <a:rPr lang="sk-SK" dirty="0" err="1" smtClean="0"/>
              <a:t>Bella</a:t>
            </a:r>
            <a:r>
              <a:rPr lang="sk-SK" dirty="0" smtClean="0"/>
              <a:t>, jeden z hrdinov oslobodzovacieho boja. </a:t>
            </a:r>
            <a:endParaRPr lang="sk-SK" dirty="0" smtClean="0"/>
          </a:p>
          <a:p>
            <a:r>
              <a:rPr lang="sk-SK" dirty="0" smtClean="0"/>
              <a:t>Pod </a:t>
            </a:r>
            <a:r>
              <a:rPr lang="sk-SK" dirty="0" smtClean="0"/>
              <a:t>jeho vedením sa stal FNO jedinou politickou stranou v krajine</a:t>
            </a:r>
            <a:r>
              <a:rPr lang="sk-SK" dirty="0" smtClean="0"/>
              <a:t>.</a:t>
            </a:r>
          </a:p>
          <a:p>
            <a:r>
              <a:rPr lang="sk-SK" dirty="0" smtClean="0"/>
              <a:t>Vo FNO, ktorá bola štátnou stranou, však začali prepukať vnútorné rozbroje. Predseda vlády a minister obrany plukovník </a:t>
            </a:r>
            <a:r>
              <a:rPr lang="sk-SK" dirty="0" err="1" smtClean="0"/>
              <a:t>Houari</a:t>
            </a:r>
            <a:r>
              <a:rPr lang="sk-SK" dirty="0" smtClean="0"/>
              <a:t> </a:t>
            </a:r>
            <a:r>
              <a:rPr lang="sk-SK" dirty="0" err="1" smtClean="0"/>
              <a:t>Boumedienne</a:t>
            </a:r>
            <a:r>
              <a:rPr lang="sk-SK" dirty="0" smtClean="0"/>
              <a:t> zvrhol 19. júla 1965 </a:t>
            </a:r>
            <a:r>
              <a:rPr lang="sk-SK" dirty="0" err="1" smtClean="0"/>
              <a:t>ben</a:t>
            </a:r>
            <a:r>
              <a:rPr lang="sk-SK" dirty="0" smtClean="0"/>
              <a:t> </a:t>
            </a:r>
            <a:r>
              <a:rPr lang="sk-SK" dirty="0" err="1" smtClean="0"/>
              <a:t>Bellu</a:t>
            </a:r>
            <a:r>
              <a:rPr lang="sk-SK" dirty="0" smtClean="0"/>
              <a:t>, ktorý bol uväznený až do roku 1979. Po </a:t>
            </a:r>
            <a:r>
              <a:rPr lang="sk-SK" dirty="0" err="1" smtClean="0"/>
              <a:t>Bumedienovej</a:t>
            </a:r>
            <a:r>
              <a:rPr lang="sk-SK" dirty="0" smtClean="0"/>
              <a:t> smrti 20. novembra 1980 sa stal prezidentom Alžírska plukovník </a:t>
            </a:r>
            <a:r>
              <a:rPr lang="sk-SK" dirty="0" err="1" smtClean="0"/>
              <a:t>Chadli</a:t>
            </a:r>
            <a:r>
              <a:rPr lang="sk-SK" dirty="0" smtClean="0"/>
              <a:t> </a:t>
            </a:r>
            <a:r>
              <a:rPr lang="sk-SK" dirty="0" err="1" smtClean="0"/>
              <a:t>Bendjedid</a:t>
            </a:r>
            <a:r>
              <a:rPr lang="sk-SK" dirty="0" smtClean="0"/>
              <a:t>, ktorý prevzal aj vedenie FNO.</a:t>
            </a:r>
          </a:p>
          <a:p>
            <a:r>
              <a:rPr lang="sk-SK" dirty="0" smtClean="0"/>
              <a:t>V októbri 1988 prebehli búrlivé demonštrácie proti politickému systému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máji a júni 1991 však došlo opäť k demonštráciám a po nich potom ku generálnemu štrajku, v ktorom obyvateľstvo žiadalo aj demisiu prezidenta </a:t>
            </a:r>
            <a:r>
              <a:rPr lang="sk-SK" dirty="0" err="1" smtClean="0"/>
              <a:t>Bendjedida</a:t>
            </a:r>
            <a:r>
              <a:rPr lang="sk-SK" dirty="0" smtClean="0"/>
              <a:t> a utvorenie islamského štátu. </a:t>
            </a:r>
            <a:endParaRPr lang="sk-SK" dirty="0" smtClean="0"/>
          </a:p>
          <a:p>
            <a:r>
              <a:rPr lang="sk-SK" dirty="0" err="1" smtClean="0"/>
              <a:t>Chadli</a:t>
            </a:r>
            <a:r>
              <a:rPr lang="sk-SK" dirty="0" smtClean="0"/>
              <a:t> </a:t>
            </a:r>
            <a:r>
              <a:rPr lang="sk-SK" dirty="0" err="1" smtClean="0"/>
              <a:t>Bendjedid</a:t>
            </a:r>
            <a:r>
              <a:rPr lang="sk-SK" dirty="0" smtClean="0"/>
              <a:t> musel odstúpiť. 11. januára 1992 moc prevzala </a:t>
            </a:r>
            <a:r>
              <a:rPr lang="sk-SK" i="1" dirty="0" smtClean="0"/>
              <a:t>Najvyššia rada bezpečnosti</a:t>
            </a:r>
            <a:r>
              <a:rPr lang="sk-SK" dirty="0" smtClean="0"/>
              <a:t>. Bolo vytvorené kolektívne štátne vedenie - </a:t>
            </a:r>
            <a:r>
              <a:rPr lang="sk-SK" i="1" dirty="0" smtClean="0"/>
              <a:t>Najvyššia štátna rada</a:t>
            </a:r>
            <a:r>
              <a:rPr lang="sk-SK" dirty="0" smtClean="0"/>
              <a:t> - v čele s M. </a:t>
            </a:r>
            <a:r>
              <a:rPr lang="sk-SK" dirty="0" err="1" smtClean="0"/>
              <a:t>Boudiafom</a:t>
            </a:r>
            <a:r>
              <a:rPr lang="sk-SK" dirty="0" smtClean="0"/>
              <a:t>. </a:t>
            </a:r>
            <a:endParaRPr lang="sk-SK" dirty="0" smtClean="0"/>
          </a:p>
          <a:p>
            <a:r>
              <a:rPr lang="sk-SK" dirty="0" smtClean="0"/>
              <a:t>Generál</a:t>
            </a:r>
            <a:r>
              <a:rPr lang="sk-SK" dirty="0" smtClean="0"/>
              <a:t> </a:t>
            </a:r>
            <a:r>
              <a:rPr lang="sk-SK" dirty="0" err="1" smtClean="0"/>
              <a:t>Zéroual</a:t>
            </a:r>
            <a:r>
              <a:rPr lang="sk-SK" dirty="0" smtClean="0"/>
              <a:t> bol opäť zvolený za prezidenta vo voľbách 16. novembra 1995. </a:t>
            </a:r>
            <a:endParaRPr lang="sk-SK" dirty="0" smtClean="0"/>
          </a:p>
          <a:p>
            <a:r>
              <a:rPr lang="sk-SK" dirty="0" smtClean="0"/>
              <a:t>V </a:t>
            </a:r>
            <a:r>
              <a:rPr lang="sk-SK" dirty="0" smtClean="0"/>
              <a:t>parlamentných voľbách 5. júna 1997 najlepšie </a:t>
            </a:r>
            <a:r>
              <a:rPr lang="sk-SK" dirty="0" err="1" smtClean="0"/>
              <a:t>obstálo</a:t>
            </a:r>
            <a:r>
              <a:rPr lang="sk-SK" i="1" dirty="0" err="1" smtClean="0"/>
              <a:t>Národne</a:t>
            </a:r>
            <a:r>
              <a:rPr lang="sk-SK" i="1" dirty="0" smtClean="0"/>
              <a:t> demokratické združenie</a:t>
            </a:r>
            <a:r>
              <a:rPr lang="sk-SK" dirty="0" smtClean="0"/>
              <a:t> (prívrženci prezidenta L. </a:t>
            </a:r>
            <a:r>
              <a:rPr lang="sk-SK" dirty="0" err="1" smtClean="0"/>
              <a:t>Zérouala</a:t>
            </a:r>
            <a:r>
              <a:rPr lang="sk-SK" dirty="0" smtClean="0"/>
              <a:t>).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Prírodné Podmienky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k-SK" dirty="0" smtClean="0"/>
              <a:t>Na </a:t>
            </a:r>
            <a:r>
              <a:rPr lang="sk-SK" dirty="0" smtClean="0"/>
              <a:t>juhu zeme sa rozkladá púšť Sahara s pohorím </a:t>
            </a:r>
            <a:r>
              <a:rPr lang="sk-SK" dirty="0" err="1" smtClean="0"/>
              <a:t>Hohhar</a:t>
            </a:r>
            <a:r>
              <a:rPr lang="sk-SK" dirty="0" smtClean="0"/>
              <a:t> a </a:t>
            </a:r>
            <a:r>
              <a:rPr lang="sk-SK" dirty="0" err="1" smtClean="0"/>
              <a:t>Tassili</a:t>
            </a:r>
            <a:r>
              <a:rPr lang="sk-SK" dirty="0" smtClean="0"/>
              <a:t>, ktoré </a:t>
            </a:r>
            <a:r>
              <a:rPr lang="sk-SK" dirty="0" smtClean="0"/>
              <a:t>dosahuje </a:t>
            </a:r>
            <a:r>
              <a:rPr lang="sk-SK" dirty="0" smtClean="0"/>
              <a:t>výšok až 3 000 m n. m.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severe dominujú dva paralelne od východu na západ prebiehajúce horské hrebene Atlasu, oddeľujúce pobrežie Stredozemného </a:t>
            </a:r>
            <a:r>
              <a:rPr lang="sk-SK" dirty="0" err="1" smtClean="0"/>
              <a:t>moraod</a:t>
            </a:r>
            <a:r>
              <a:rPr lang="sk-SK" dirty="0" smtClean="0"/>
              <a:t> Sahary. Medzi Veľkým Atlasom a Malým Atlasom vo výške 700 – 1 200 m n. m. sa rozprestiera plošina šotov so slanými jazerami. </a:t>
            </a:r>
            <a:endParaRPr lang="sk-SK" dirty="0" smtClean="0"/>
          </a:p>
          <a:p>
            <a:r>
              <a:rPr lang="sk-SK" dirty="0" smtClean="0"/>
              <a:t>Na </a:t>
            </a:r>
            <a:r>
              <a:rPr lang="sk-SK" dirty="0" smtClean="0"/>
              <a:t>80 % Alžírska sa nenachádza žiadna vegetácia, iba oblasť </a:t>
            </a:r>
            <a:r>
              <a:rPr lang="sk-SK" dirty="0" err="1" smtClean="0"/>
              <a:t>Kabylia</a:t>
            </a:r>
            <a:r>
              <a:rPr lang="sk-SK" dirty="0" smtClean="0"/>
              <a:t> východne od Alžíru je pokrytá súvislým lesným porastom</a:t>
            </a:r>
            <a:r>
              <a:rPr lang="sk-SK" dirty="0" smtClean="0"/>
              <a:t>.</a:t>
            </a:r>
          </a:p>
          <a:p>
            <a:r>
              <a:rPr lang="sk-SK" dirty="0" smtClean="0"/>
              <a:t> Sahara zaberá približne tri štvrtiny rozlohy štátu. Striedajú sa púšte piesočnaté, kamenné a štrkové.</a:t>
            </a:r>
          </a:p>
          <a:p>
            <a:r>
              <a:rPr lang="sk-SK" dirty="0" smtClean="0"/>
              <a:t>V </a:t>
            </a:r>
            <a:r>
              <a:rPr lang="sk-SK" dirty="0" smtClean="0"/>
              <a:t>pobrežnej oblasti vládne stredomorské podnebie, pre oblasť Atlasu je typická kontinentálna klíma s horúcimi letami a studenými zimami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Suché a horúce púštne počasie s vysokými teplotnými rozdielmi medzi dňom a nocou vládne na juhu krajiny.</a:t>
            </a:r>
          </a:p>
          <a:p>
            <a:endParaRPr lang="sk-SK" dirty="0"/>
          </a:p>
        </p:txBody>
      </p:sp>
      <p:pic>
        <p:nvPicPr>
          <p:cNvPr id="4" name="Obrázok 3" descr="prevziať (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0"/>
            <a:ext cx="2369443" cy="1537166"/>
          </a:xfrm>
          <a:prstGeom prst="rect">
            <a:avLst/>
          </a:prstGeom>
        </p:spPr>
      </p:pic>
      <p:pic>
        <p:nvPicPr>
          <p:cNvPr id="5" name="Obrázok 4" descr="prevziať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5105444"/>
            <a:ext cx="2339752" cy="175255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AdminIstratíva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48 provincií (</a:t>
            </a:r>
            <a:r>
              <a:rPr lang="sk-SK" i="1" dirty="0" err="1" smtClean="0"/>
              <a:t>wilaya</a:t>
            </a:r>
            <a:r>
              <a:rPr lang="sk-SK" dirty="0" smtClean="0"/>
              <a:t>):</a:t>
            </a:r>
            <a:endParaRPr lang="sk-SK" dirty="0"/>
          </a:p>
        </p:txBody>
      </p:sp>
      <p:pic>
        <p:nvPicPr>
          <p:cNvPr id="5" name="Obrázok 4" descr="220px-Algeria_provinces_number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99993" y="0"/>
            <a:ext cx="4644008" cy="626941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err="1" smtClean="0"/>
              <a:t>POlitika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sk-SK" dirty="0" smtClean="0"/>
              <a:t>Až do roku 1988 malo Alžírsko vládu jednej strany socialistického typu. </a:t>
            </a:r>
            <a:r>
              <a:rPr lang="sk-SK" dirty="0" smtClean="0"/>
              <a:t>Od </a:t>
            </a:r>
            <a:r>
              <a:rPr lang="sk-SK" dirty="0" smtClean="0"/>
              <a:t>roku 1988, ale hlavne od roku 1992 zavládlo v krajine mohutné násilie, desaťtisíce ľudí zabili teroristi a bezohľadný štátny </a:t>
            </a:r>
            <a:r>
              <a:rPr lang="sk-SK" dirty="0" err="1" smtClean="0"/>
              <a:t>antiterorizmus</a:t>
            </a:r>
            <a:r>
              <a:rPr lang="sk-SK" dirty="0" smtClean="0"/>
              <a:t>.</a:t>
            </a:r>
            <a:endParaRPr lang="sk-SK" dirty="0" smtClean="0"/>
          </a:p>
          <a:p>
            <a:r>
              <a:rPr lang="sk-SK" dirty="0" smtClean="0"/>
              <a:t>K výraznému úspechu, ktorý dosiahol vo voľbách roku 1991 Islamský front spásy (FIS), došlo čiastočne v dôsledku reakcie ľudu na hospodárske reformy. Tie sa po prvýkrát zaviedli roku 1988. </a:t>
            </a:r>
            <a:endParaRPr lang="sk-SK" dirty="0" smtClean="0"/>
          </a:p>
          <a:p>
            <a:r>
              <a:rPr lang="sk-SK" dirty="0" smtClean="0"/>
              <a:t>Vláda </a:t>
            </a:r>
            <a:r>
              <a:rPr lang="sk-SK" dirty="0" smtClean="0"/>
              <a:t>sa po ich krátkom prerušení, ktoré nasledovalo po prevzatí moci armádou roku 1992, opäť vrátila pod tlakom MMF a Svetovej banky k programu liberalizácie.</a:t>
            </a:r>
          </a:p>
          <a:p>
            <a:r>
              <a:rPr lang="sk-SK" dirty="0" smtClean="0"/>
              <a:t>Víťazstvo </a:t>
            </a:r>
            <a:r>
              <a:rPr lang="sk-SK" dirty="0" err="1" smtClean="0"/>
              <a:t>Abdelaziza</a:t>
            </a:r>
            <a:r>
              <a:rPr lang="sk-SK" dirty="0" smtClean="0"/>
              <a:t> </a:t>
            </a:r>
            <a:r>
              <a:rPr lang="sk-SK" dirty="0" err="1" smtClean="0"/>
              <a:t>Boutefliku</a:t>
            </a:r>
            <a:r>
              <a:rPr lang="sk-SK" dirty="0" smtClean="0"/>
              <a:t> v prezidentských voľbách roku 1999 zatienila skutočnosť, že ostatní kandidáti stiahli svoju kandidatúru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Parlamentné voľby roku 2002, ktoré </a:t>
            </a:r>
            <a:r>
              <a:rPr lang="sk-SK" dirty="0" err="1" smtClean="0"/>
              <a:t>vyhralFLN</a:t>
            </a:r>
            <a:r>
              <a:rPr lang="sk-SK" dirty="0" smtClean="0"/>
              <a:t>, mali nízku účasť voličov a opozícia ich bojkotovala.</a:t>
            </a:r>
          </a:p>
          <a:p>
            <a:r>
              <a:rPr lang="sk-SK" dirty="0" smtClean="0"/>
              <a:t>V posledných rokoch sa situácia vďaka vnútornej a medzinárodnej politike A. </a:t>
            </a:r>
            <a:r>
              <a:rPr lang="sk-SK" dirty="0" err="1" smtClean="0"/>
              <a:t>Boutefliku</a:t>
            </a:r>
            <a:r>
              <a:rPr lang="sk-SK" dirty="0" smtClean="0"/>
              <a:t> stabilizuje</a:t>
            </a:r>
            <a:r>
              <a:rPr lang="sk-SK" dirty="0" smtClean="0"/>
              <a:t>.</a:t>
            </a:r>
          </a:p>
          <a:p>
            <a:r>
              <a:rPr lang="sk-SK" dirty="0" smtClean="0"/>
              <a:t> </a:t>
            </a:r>
            <a:r>
              <a:rPr lang="sk-SK" dirty="0" smtClean="0"/>
              <a:t>V roku 2005 predniesol návrh na tzv. </a:t>
            </a:r>
            <a:r>
              <a:rPr lang="sk-SK" i="1" dirty="0" smtClean="0"/>
              <a:t>Zmierenie</a:t>
            </a:r>
            <a:r>
              <a:rPr lang="sk-SK" dirty="0" smtClean="0"/>
              <a:t> (</a:t>
            </a:r>
            <a:r>
              <a:rPr lang="sk-SK" i="1" dirty="0" err="1" smtClean="0"/>
              <a:t>Réconciliation</a:t>
            </a:r>
            <a:r>
              <a:rPr lang="sk-SK" dirty="0" smtClean="0"/>
              <a:t>), ktoré malo viesť ku konečnému vnútornému zmiereniu národa, dlhé roky roztrieštenému na rozličné skupiny (z nich mnohé militantné a majúce na svedomí mnoho kriminálnych činov) a zmietanému vnútornými bojmi a pomstou. </a:t>
            </a:r>
            <a:endParaRPr lang="sk-SK" dirty="0" smtClean="0"/>
          </a:p>
          <a:p>
            <a:r>
              <a:rPr lang="sk-SK" dirty="0" smtClean="0"/>
              <a:t>Výsledkom </a:t>
            </a:r>
            <a:r>
              <a:rPr lang="sk-SK" dirty="0" smtClean="0"/>
              <a:t>bolo prepustenie tisícok zadržaných </a:t>
            </a:r>
            <a:r>
              <a:rPr lang="sk-SK" dirty="0" err="1" smtClean="0"/>
              <a:t>islamistov</a:t>
            </a:r>
            <a:r>
              <a:rPr lang="sk-SK" dirty="0" smtClean="0"/>
              <a:t> a iných (politických) väzňov, ako aj amnestia na určité kriminálne činy, spáchané počas občianskej vojny 1988-2002 (vzťahuje sa však iba na činy, pri ktorých neprišlo k zabitiu alebo ublíženiu</a:t>
            </a:r>
            <a:r>
              <a:rPr lang="sk-SK" dirty="0" smtClean="0"/>
              <a:t>).</a:t>
            </a:r>
            <a:endParaRPr lang="sk-SK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Ekonomika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Základom alžírskeho hospodárstva je ropa, zemný plyn, fosfáty, </a:t>
            </a:r>
            <a:r>
              <a:rPr lang="sk-SK" dirty="0" err="1" smtClean="0"/>
              <a:t>polymetalické</a:t>
            </a:r>
            <a:r>
              <a:rPr lang="sk-SK" dirty="0" smtClean="0"/>
              <a:t> rudy a ortuť. </a:t>
            </a:r>
            <a:endParaRPr lang="sk-SK" dirty="0" smtClean="0"/>
          </a:p>
          <a:p>
            <a:r>
              <a:rPr lang="sk-SK" dirty="0" smtClean="0"/>
              <a:t>Ďalšími </a:t>
            </a:r>
            <a:r>
              <a:rPr lang="sk-SK" dirty="0" smtClean="0"/>
              <a:t>dôležitými odvetviami sú spracovanie </a:t>
            </a:r>
            <a:r>
              <a:rPr lang="sk-SK" u="sng" dirty="0" smtClean="0"/>
              <a:t>železa</a:t>
            </a:r>
            <a:r>
              <a:rPr lang="sk-SK" dirty="0" smtClean="0"/>
              <a:t> a ocele a potravinársky a textilný priemysel. </a:t>
            </a:r>
            <a:endParaRPr lang="sk-SK" dirty="0" smtClean="0"/>
          </a:p>
          <a:p>
            <a:r>
              <a:rPr lang="sk-SK" dirty="0" smtClean="0"/>
              <a:t>Štvrtina </a:t>
            </a:r>
            <a:r>
              <a:rPr lang="sk-SK" dirty="0" smtClean="0"/>
              <a:t>ľudí sa pohybuje v poľnohospodárstve, ktoré však tvorí len 13 % HDP.</a:t>
            </a:r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Obyvateľstvo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k-SK" dirty="0" smtClean="0"/>
              <a:t>Približne 90 % Alžírčanov žije v severnej, pobrežnej oblasti, zvyšok (1,5 milióna ľudí) žije v južných púšťach (prevažne oázach</a:t>
            </a:r>
            <a:r>
              <a:rPr lang="sk-SK" dirty="0" smtClean="0"/>
              <a:t>).</a:t>
            </a:r>
          </a:p>
          <a:p>
            <a:r>
              <a:rPr lang="sk-SK" dirty="0" smtClean="0"/>
              <a:t> </a:t>
            </a:r>
            <a:r>
              <a:rPr lang="sk-SK" dirty="0" smtClean="0"/>
              <a:t>Približne dve pätiny všetkých obyvateľov je negramotných, pretože tu deti pracujú už od útleho veku a do školy chodia len krátko alebo vôbec.</a:t>
            </a:r>
          </a:p>
          <a:p>
            <a:r>
              <a:rPr lang="sk-SK" dirty="0" smtClean="0"/>
              <a:t>Najpočetnejšiu skupinu obyvateľov tvoria Arabi a berberské kmene, na alžírskom území tvoria kmeňové združenia </a:t>
            </a:r>
            <a:r>
              <a:rPr lang="sk-SK" dirty="0" err="1" smtClean="0"/>
              <a:t>Kabylovia</a:t>
            </a:r>
            <a:r>
              <a:rPr lang="sk-SK" dirty="0" smtClean="0"/>
              <a:t>, </a:t>
            </a:r>
            <a:r>
              <a:rPr lang="sk-SK" dirty="0" err="1" smtClean="0"/>
              <a:t>Mozabitovia</a:t>
            </a:r>
            <a:r>
              <a:rPr lang="sk-SK" dirty="0" smtClean="0"/>
              <a:t> a </a:t>
            </a:r>
            <a:r>
              <a:rPr lang="sk-SK" dirty="0" err="1" smtClean="0"/>
              <a:t>Tuarégovia</a:t>
            </a:r>
            <a:r>
              <a:rPr lang="sk-SK" dirty="0" smtClean="0"/>
              <a:t>.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Papi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42</Words>
  <Application>Microsoft Office PowerPoint</Application>
  <PresentationFormat>Prezentácia na obrazovke (4:3)</PresentationFormat>
  <Paragraphs>67</Paragraphs>
  <Slides>11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11</vt:i4>
      </vt:variant>
    </vt:vector>
  </HeadingPairs>
  <TitlesOfParts>
    <vt:vector size="12" baseType="lpstr">
      <vt:lpstr>Cestovanie</vt:lpstr>
      <vt:lpstr>Alžírsko</vt:lpstr>
      <vt:lpstr>údAJE</vt:lpstr>
      <vt:lpstr>Dejiny</vt:lpstr>
      <vt:lpstr>Snímka 4</vt:lpstr>
      <vt:lpstr>Prírodné Podmienky</vt:lpstr>
      <vt:lpstr>AdminIstratíva</vt:lpstr>
      <vt:lpstr>POlitika</vt:lpstr>
      <vt:lpstr>Ekonomika</vt:lpstr>
      <vt:lpstr>Obyvateľstvo</vt:lpstr>
      <vt:lpstr>Kultúra</vt:lpstr>
      <vt:lpstr>Ďakujem za pozornosť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Alžírsko</dc:title>
  <dc:creator>Student_02</dc:creator>
  <cp:lastModifiedBy>Student_02</cp:lastModifiedBy>
  <cp:revision>1</cp:revision>
  <dcterms:created xsi:type="dcterms:W3CDTF">2012-10-11T11:17:43Z</dcterms:created>
  <dcterms:modified xsi:type="dcterms:W3CDTF">2012-10-11T11:57:02Z</dcterms:modified>
</cp:coreProperties>
</file>