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1" name="Zástupný symbol dátumu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18" name="Zástupný symbol päty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obrázka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nadpis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1" name="Zástupný symbol tex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7" name="Zástupný symbol dátumu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A812B65-9A1B-42FF-8DDA-365A2B0950AF}" type="datetimeFigureOut">
              <a:rPr lang="sk-SK" smtClean="0"/>
              <a:pPr/>
              <a:t>12. 10. 2012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Krov%C3%A1ci" TargetMode="External"/><Relationship Id="rId2" Type="http://schemas.openxmlformats.org/officeDocument/2006/relationships/hyperlink" Target="http://sk.wikipedia.org/wiki/Bant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Diamant" TargetMode="External"/><Relationship Id="rId2" Type="http://schemas.openxmlformats.org/officeDocument/2006/relationships/hyperlink" Target="http://sk.wikipedia.org/wiki/Zlat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k.wikipedia.org/wiki/Afrika" TargetMode="External"/><Relationship Id="rId4" Type="http://schemas.openxmlformats.org/officeDocument/2006/relationships/hyperlink" Target="http://sk.wikipedia.org/wiki/Rop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Portugalsko" TargetMode="External"/><Relationship Id="rId2" Type="http://schemas.openxmlformats.org/officeDocument/2006/relationships/hyperlink" Target="http://sk.wikipedia.org/wiki/199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k.wikipedia.org/wiki/200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Angola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sk-SK" dirty="0" err="1" smtClean="0"/>
              <a:t>D.Maďoran</a:t>
            </a:r>
            <a:endParaRPr lang="sk-SK" dirty="0" smtClean="0"/>
          </a:p>
          <a:p>
            <a:pPr algn="r"/>
            <a:r>
              <a:rPr lang="sk-SK" dirty="0" smtClean="0"/>
              <a:t>IX.B</a:t>
            </a:r>
            <a:endParaRPr lang="sk-SK" dirty="0"/>
          </a:p>
        </p:txBody>
      </p:sp>
      <p:pic>
        <p:nvPicPr>
          <p:cNvPr id="4" name="Obrázok 3" descr="125px-Flag_of_Angola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754216" cy="1828800"/>
          </a:xfrm>
          <a:prstGeom prst="rect">
            <a:avLst/>
          </a:prstGeom>
        </p:spPr>
      </p:pic>
      <p:pic>
        <p:nvPicPr>
          <p:cNvPr id="5" name="Obrázok 4" descr="85px-Coat_of_arms_of_Angola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36145" y="-1"/>
            <a:ext cx="1307856" cy="1600201"/>
          </a:xfrm>
          <a:prstGeom prst="rect">
            <a:avLst/>
          </a:prstGeom>
        </p:spPr>
      </p:pic>
      <p:pic>
        <p:nvPicPr>
          <p:cNvPr id="6" name="Obrázok 5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07101" y="4267200"/>
            <a:ext cx="3136900" cy="2590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obyvateľstvo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Angola má tri hlavné etnické skupiny: </a:t>
            </a:r>
            <a:r>
              <a:rPr lang="sk-SK" dirty="0" err="1" smtClean="0"/>
              <a:t>Ovimbundu</a:t>
            </a:r>
            <a:r>
              <a:rPr lang="sk-SK" dirty="0" smtClean="0"/>
              <a:t>, </a:t>
            </a:r>
            <a:r>
              <a:rPr lang="sk-SK" dirty="0" err="1" smtClean="0"/>
              <a:t>Kimbundu</a:t>
            </a:r>
            <a:r>
              <a:rPr lang="sk-SK" dirty="0" smtClean="0"/>
              <a:t> a </a:t>
            </a:r>
            <a:r>
              <a:rPr lang="sk-SK" dirty="0" err="1" smtClean="0"/>
              <a:t>Bakongo</a:t>
            </a:r>
            <a:r>
              <a:rPr lang="sk-SK" dirty="0" smtClean="0"/>
              <a:t>, hovorí rôznymi </a:t>
            </a:r>
            <a:r>
              <a:rPr lang="sk-SK" dirty="0" smtClean="0">
                <a:hlinkClick r:id="rId2" tooltip="Bantu"/>
              </a:rPr>
              <a:t>bantuskými</a:t>
            </a:r>
            <a:r>
              <a:rPr lang="sk-SK" dirty="0" smtClean="0"/>
              <a:t> jazykmi. Portugalci tvoria najväčšie skupiny neangolského obyvateľstva</a:t>
            </a:r>
            <a:r>
              <a:rPr lang="sk-SK" dirty="0" smtClean="0"/>
              <a:t>.</a:t>
            </a:r>
          </a:p>
          <a:p>
            <a:r>
              <a:rPr lang="sk-SK" dirty="0" smtClean="0"/>
              <a:t> Na </a:t>
            </a:r>
            <a:r>
              <a:rPr lang="sk-SK" dirty="0" smtClean="0"/>
              <a:t>juhovýchode sa tiež vyskytujú </a:t>
            </a:r>
            <a:r>
              <a:rPr lang="sk-SK" dirty="0" err="1" smtClean="0"/>
              <a:t>kmeňe</a:t>
            </a:r>
            <a:r>
              <a:rPr lang="sk-SK" dirty="0" smtClean="0"/>
              <a:t> </a:t>
            </a:r>
            <a:r>
              <a:rPr lang="sk-SK" dirty="0" err="1" smtClean="0">
                <a:hlinkClick r:id="rId3" tooltip="Krováci"/>
              </a:rPr>
              <a:t>Krovákov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Angola má cca 10 276 000 obyvateľov, z toho 71% ich žije na vidieku a ostatných 29% v mestách. </a:t>
            </a:r>
            <a:endParaRPr lang="sk-SK" dirty="0" smtClean="0"/>
          </a:p>
          <a:p>
            <a:r>
              <a:rPr lang="sk-SK" dirty="0" smtClean="0"/>
              <a:t>Dĺžka </a:t>
            </a:r>
            <a:r>
              <a:rPr lang="sk-SK" dirty="0" smtClean="0"/>
              <a:t>života je u mužov priemerne 43 rokov, u žien 47. </a:t>
            </a:r>
            <a:endParaRPr lang="sk-SK" dirty="0" smtClean="0"/>
          </a:p>
          <a:p>
            <a:r>
              <a:rPr lang="sk-SK" dirty="0" smtClean="0"/>
              <a:t>Úradným </a:t>
            </a:r>
            <a:r>
              <a:rPr lang="sk-SK" dirty="0" smtClean="0"/>
              <a:t>jazykom je </a:t>
            </a:r>
            <a:r>
              <a:rPr lang="sk-SK" dirty="0" err="1" smtClean="0"/>
              <a:t>portugalčina,ale</a:t>
            </a:r>
            <a:r>
              <a:rPr lang="sk-SK" dirty="0" smtClean="0"/>
              <a:t> </a:t>
            </a:r>
            <a:r>
              <a:rPr lang="sk-SK" dirty="0" smtClean="0"/>
              <a:t>väčšina národa hovorí bantuským nárečím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Medzi najväčšie skupiny patrí 39% </a:t>
            </a:r>
            <a:r>
              <a:rPr lang="sk-SK" dirty="0" err="1" smtClean="0"/>
              <a:t>Ovimbundov</a:t>
            </a:r>
            <a:r>
              <a:rPr lang="sk-SK" dirty="0" smtClean="0"/>
              <a:t> a 25% </a:t>
            </a:r>
            <a:r>
              <a:rPr lang="sk-SK" dirty="0" err="1" smtClean="0"/>
              <a:t>Kimbundov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Cca </a:t>
            </a:r>
            <a:r>
              <a:rPr lang="sk-SK" dirty="0" smtClean="0"/>
              <a:t>z polovice prevláda tradičná viera, ďalej potom </a:t>
            </a:r>
            <a:r>
              <a:rPr lang="sk-SK" dirty="0" err="1" smtClean="0"/>
              <a:t>rímsko-katolíci</a:t>
            </a:r>
            <a:r>
              <a:rPr lang="sk-SK" dirty="0" smtClean="0"/>
              <a:t> a protestanti.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Percentuálne zastúpenie jednotlivých Národov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Ovimbundovia</a:t>
            </a:r>
            <a:r>
              <a:rPr lang="sk-SK" dirty="0" smtClean="0"/>
              <a:t> 37 %</a:t>
            </a:r>
          </a:p>
          <a:p>
            <a:r>
              <a:rPr lang="sk-SK" dirty="0" err="1" smtClean="0"/>
              <a:t>Mbundovia</a:t>
            </a:r>
            <a:r>
              <a:rPr lang="sk-SK" dirty="0" smtClean="0"/>
              <a:t> 22 %</a:t>
            </a:r>
          </a:p>
          <a:p>
            <a:r>
              <a:rPr lang="sk-SK" dirty="0" err="1" smtClean="0"/>
              <a:t>Kongovia</a:t>
            </a:r>
            <a:r>
              <a:rPr lang="sk-SK" dirty="0" smtClean="0"/>
              <a:t> 13 %</a:t>
            </a:r>
          </a:p>
          <a:p>
            <a:r>
              <a:rPr lang="sk-SK" dirty="0" err="1" smtClean="0"/>
              <a:t>Luimbe-Ngangulelovia</a:t>
            </a:r>
            <a:r>
              <a:rPr lang="sk-SK" dirty="0" smtClean="0"/>
              <a:t> 5 %</a:t>
            </a:r>
          </a:p>
          <a:p>
            <a:r>
              <a:rPr lang="sk-SK" dirty="0" err="1" smtClean="0"/>
              <a:t>Nyaneka-Humbovia</a:t>
            </a:r>
            <a:r>
              <a:rPr lang="sk-SK" dirty="0" smtClean="0"/>
              <a:t> 5 %</a:t>
            </a:r>
          </a:p>
          <a:p>
            <a:r>
              <a:rPr lang="sk-SK" dirty="0" err="1" smtClean="0"/>
              <a:t>Mesticovia</a:t>
            </a:r>
            <a:r>
              <a:rPr lang="sk-SK" dirty="0" smtClean="0"/>
              <a:t> 2 %</a:t>
            </a:r>
          </a:p>
          <a:p>
            <a:r>
              <a:rPr lang="sk-SK" dirty="0" smtClean="0"/>
              <a:t>ostatní 16 %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Ďakujem za pozornosť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údaje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Rozloha:</a:t>
            </a:r>
            <a:r>
              <a:rPr lang="sk-SK" dirty="0" smtClean="0"/>
              <a:t>1 246 700 km² </a:t>
            </a:r>
            <a:endParaRPr lang="sk-SK" dirty="0" smtClean="0"/>
          </a:p>
          <a:p>
            <a:r>
              <a:rPr lang="sk-SK" dirty="0" smtClean="0"/>
              <a:t>Počet obyv.:</a:t>
            </a:r>
            <a:r>
              <a:rPr lang="sk-SK" dirty="0" smtClean="0"/>
              <a:t>15 941 000 </a:t>
            </a:r>
            <a:endParaRPr lang="sk-SK" dirty="0" smtClean="0"/>
          </a:p>
          <a:p>
            <a:r>
              <a:rPr lang="sk-SK" dirty="0" smtClean="0"/>
              <a:t>Hl. mesto: Luanda</a:t>
            </a:r>
          </a:p>
          <a:p>
            <a:r>
              <a:rPr lang="sk-SK" dirty="0" smtClean="0"/>
              <a:t>Mena: </a:t>
            </a:r>
            <a:r>
              <a:rPr lang="sk-SK" dirty="0" err="1" smtClean="0"/>
              <a:t>kwanza</a:t>
            </a:r>
            <a:r>
              <a:rPr lang="sk-SK" dirty="0" smtClean="0"/>
              <a:t> (AOA)</a:t>
            </a:r>
            <a:endParaRPr lang="sk-SK" dirty="0" smtClean="0"/>
          </a:p>
          <a:p>
            <a:r>
              <a:rPr lang="sk-SK" dirty="0" smtClean="0"/>
              <a:t>Jazyky: </a:t>
            </a:r>
            <a:r>
              <a:rPr lang="sk-SK" dirty="0" err="1" smtClean="0"/>
              <a:t>portuglačina</a:t>
            </a:r>
            <a:endParaRPr lang="sk-SK" dirty="0" smtClean="0"/>
          </a:p>
          <a:p>
            <a:r>
              <a:rPr lang="sk-SK" dirty="0" smtClean="0"/>
              <a:t>Forma štátu: republika</a:t>
            </a:r>
          </a:p>
          <a:p>
            <a:r>
              <a:rPr lang="sk-SK" dirty="0" smtClean="0"/>
              <a:t>Hlava štátu: </a:t>
            </a:r>
            <a:r>
              <a:rPr lang="sk-SK" dirty="0" smtClean="0"/>
              <a:t>José E. </a:t>
            </a:r>
            <a:r>
              <a:rPr lang="sk-SK" dirty="0" err="1" smtClean="0"/>
              <a:t>dos</a:t>
            </a:r>
            <a:r>
              <a:rPr lang="sk-SK" dirty="0" smtClean="0"/>
              <a:t> </a:t>
            </a:r>
            <a:r>
              <a:rPr lang="sk-SK" dirty="0" err="1" smtClean="0"/>
              <a:t>Santos</a:t>
            </a:r>
            <a:endParaRPr lang="sk-SK" dirty="0"/>
          </a:p>
        </p:txBody>
      </p:sp>
      <p:pic>
        <p:nvPicPr>
          <p:cNvPr id="4" name="Obrázok 3" descr="prevziať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2057400" cy="1555012"/>
          </a:xfrm>
          <a:prstGeom prst="rect">
            <a:avLst/>
          </a:prstGeom>
        </p:spPr>
      </p:pic>
      <p:pic>
        <p:nvPicPr>
          <p:cNvPr id="5" name="Obrázok 4" descr="prevziať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0"/>
            <a:ext cx="1857375" cy="1699301"/>
          </a:xfrm>
          <a:prstGeom prst="rect">
            <a:avLst/>
          </a:prstGeom>
        </p:spPr>
      </p:pic>
      <p:pic>
        <p:nvPicPr>
          <p:cNvPr id="6" name="Obrázok 5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48400" y="4009609"/>
            <a:ext cx="1895475" cy="284839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dirty="0" smtClean="0"/>
              <a:t>Keď v roku 1483 portugalský moreplavec </a:t>
            </a:r>
            <a:r>
              <a:rPr lang="sk-SK" dirty="0" err="1" smtClean="0"/>
              <a:t>Diogo</a:t>
            </a:r>
            <a:r>
              <a:rPr lang="sk-SK" dirty="0" smtClean="0"/>
              <a:t> </a:t>
            </a:r>
            <a:r>
              <a:rPr lang="sk-SK" dirty="0" err="1" smtClean="0"/>
              <a:t>Cão</a:t>
            </a:r>
            <a:r>
              <a:rPr lang="sk-SK" dirty="0" smtClean="0"/>
              <a:t> pristál v ústi rieky Kongo a založil tam </a:t>
            </a:r>
            <a:r>
              <a:rPr lang="sk-SK" dirty="0" err="1" smtClean="0"/>
              <a:t>São</a:t>
            </a:r>
            <a:r>
              <a:rPr lang="sk-SK" dirty="0" smtClean="0"/>
              <a:t> Salvador (</a:t>
            </a:r>
            <a:r>
              <a:rPr lang="sk-SK" i="1" dirty="0" err="1" smtClean="0"/>
              <a:t>M'banza-Kongo</a:t>
            </a:r>
            <a:r>
              <a:rPr lang="sk-SK" dirty="0" smtClean="0"/>
              <a:t>), vládol na území dnešnej Angoly v Kráľovstve Kongo kráľ </a:t>
            </a:r>
            <a:r>
              <a:rPr lang="sk-SK" dirty="0" err="1" smtClean="0"/>
              <a:t>Nzinga</a:t>
            </a:r>
            <a:r>
              <a:rPr lang="sk-SK" dirty="0" smtClean="0"/>
              <a:t> a </a:t>
            </a:r>
            <a:r>
              <a:rPr lang="sk-SK" dirty="0" err="1" smtClean="0"/>
              <a:t>Nkuwu</a:t>
            </a:r>
            <a:r>
              <a:rPr lang="sk-SK" dirty="0" smtClean="0"/>
              <a:t>. Vyslal posla do Lisabonu a nadviazal s </a:t>
            </a:r>
            <a:r>
              <a:rPr lang="sk-SK" dirty="0" err="1" smtClean="0"/>
              <a:t>Portugalskomrovnoprávne</a:t>
            </a:r>
            <a:r>
              <a:rPr lang="sk-SK" dirty="0" smtClean="0"/>
              <a:t> vzťahy. </a:t>
            </a:r>
            <a:endParaRPr lang="sk-SK" dirty="0" smtClean="0"/>
          </a:p>
          <a:p>
            <a:r>
              <a:rPr lang="sk-SK" dirty="0" err="1" smtClean="0"/>
              <a:t>Nkuwa</a:t>
            </a:r>
            <a:r>
              <a:rPr lang="sk-SK" dirty="0" smtClean="0"/>
              <a:t> </a:t>
            </a:r>
            <a:r>
              <a:rPr lang="sk-SK" dirty="0" smtClean="0"/>
              <a:t>sa nechal pokrstiť a aj jeho následníci spolupracovali s Portugalskom, ktoré sa zatiaľ obmedzovalo na osídľovanie pobrežia. Situácia sa zmenila, keď po založení Luandy v roku 1576 začali Portugalci dobývať vnútrozemie.</a:t>
            </a:r>
          </a:p>
          <a:p>
            <a:r>
              <a:rPr lang="sk-SK" dirty="0" smtClean="0"/>
              <a:t>Najdôležitejším výsledkom tejto politiky bol rozsiahly vývoz otrokov do Brazílie, ktorá bola portugalskou provinciou.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roku 1651 bolo v konflikte o Luandu porazené Kráľovstvo Kongo a kráľ musel uznať portugalskú nadvládu. Konžská ríša sa rozpadla a krajina naďalej zostala zásobárňou otrokov pre Brazíliu. Aj keď bol vývoz otrokov v roku 1836oficiálne zakázaný, trvalo až do roku 1869, než sa toto rozhodnutie definitívne presadilo. Miesto toho boli v Angole zavedené nútené práce, ktoré boli zrušené až v roku 1910. </a:t>
            </a:r>
          </a:p>
          <a:p>
            <a:r>
              <a:rPr lang="sk-SK" dirty="0" smtClean="0"/>
              <a:t>Až začiatkom 20. storočia Portugalsko sprístupnilo Angolu a začalo podporovať prisťahovalectvo z materskej krajiny.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roku1951 získala Angola štatút zámorskej provincie, ktorej bola 1. januára 1964 priznaná obmedzená autonómia.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2400" y="152400"/>
            <a:ext cx="7848600" cy="6705600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V roku 1961 vypuklo v Angole povstanie proti portugalskej koloniálnej nadvláde, ktoré sa rozrástlo do dlhotrvajúcej vojny. Oslobodzovacie organizácie, v roku 1954 založená </a:t>
            </a:r>
            <a:endParaRPr lang="sk-SK" dirty="0" smtClean="0"/>
          </a:p>
          <a:p>
            <a:r>
              <a:rPr lang="sk-SK" dirty="0" smtClean="0"/>
              <a:t>FNLA</a:t>
            </a:r>
            <a:r>
              <a:rPr lang="sk-SK" dirty="0" smtClean="0"/>
              <a:t> (</a:t>
            </a:r>
            <a:r>
              <a:rPr lang="sk-SK" i="1" dirty="0" err="1" smtClean="0"/>
              <a:t>Frente</a:t>
            </a:r>
            <a:r>
              <a:rPr lang="sk-SK" i="1" dirty="0" smtClean="0"/>
              <a:t> de </a:t>
            </a:r>
            <a:r>
              <a:rPr lang="sk-SK" i="1" dirty="0" err="1" smtClean="0"/>
              <a:t>Libertaçao</a:t>
            </a:r>
            <a:r>
              <a:rPr lang="sk-SK" i="1" dirty="0" smtClean="0"/>
              <a:t> </a:t>
            </a:r>
            <a:r>
              <a:rPr lang="sk-SK" i="1" dirty="0" err="1" smtClean="0"/>
              <a:t>Nacional</a:t>
            </a:r>
            <a:r>
              <a:rPr lang="sk-SK" i="1" dirty="0" smtClean="0"/>
              <a:t> </a:t>
            </a:r>
            <a:r>
              <a:rPr lang="sk-SK" i="1" dirty="0" err="1" smtClean="0"/>
              <a:t>de</a:t>
            </a:r>
            <a:r>
              <a:rPr lang="sk-SK" i="1" dirty="0" smtClean="0"/>
              <a:t> Angola</a:t>
            </a:r>
            <a:r>
              <a:rPr lang="sk-SK" dirty="0" smtClean="0"/>
              <a:t>), Národná </a:t>
            </a:r>
            <a:r>
              <a:rPr lang="sk-SK" dirty="0" err="1" smtClean="0"/>
              <a:t>fronta</a:t>
            </a:r>
            <a:r>
              <a:rPr lang="sk-SK" dirty="0" smtClean="0"/>
              <a:t> oslobodenia Angoly</a:t>
            </a:r>
            <a:r>
              <a:rPr lang="sk-SK" dirty="0" smtClean="0"/>
              <a:t>,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roku 1956 založené hnutie MPLA (</a:t>
            </a:r>
            <a:r>
              <a:rPr lang="sk-SK" i="1" dirty="0" err="1" smtClean="0"/>
              <a:t>Movimento</a:t>
            </a:r>
            <a:r>
              <a:rPr lang="sk-SK" i="1" dirty="0" smtClean="0"/>
              <a:t> </a:t>
            </a:r>
            <a:r>
              <a:rPr lang="sk-SK" i="1" dirty="0" err="1" smtClean="0"/>
              <a:t>Popular</a:t>
            </a:r>
            <a:r>
              <a:rPr lang="sk-SK" i="1" dirty="0" smtClean="0"/>
              <a:t> de </a:t>
            </a:r>
            <a:r>
              <a:rPr lang="sk-SK" i="1" dirty="0" err="1" smtClean="0"/>
              <a:t>Libertacao</a:t>
            </a:r>
            <a:r>
              <a:rPr lang="sk-SK" i="1" dirty="0" smtClean="0"/>
              <a:t> </a:t>
            </a:r>
            <a:r>
              <a:rPr lang="sk-SK" i="1" dirty="0" err="1" smtClean="0"/>
              <a:t>de</a:t>
            </a:r>
            <a:r>
              <a:rPr lang="sk-SK" i="1" dirty="0" smtClean="0"/>
              <a:t> Angola - </a:t>
            </a:r>
            <a:r>
              <a:rPr lang="sk-SK" i="1" dirty="0" err="1" smtClean="0"/>
              <a:t>Partido</a:t>
            </a:r>
            <a:r>
              <a:rPr lang="sk-SK" i="1" dirty="0" smtClean="0"/>
              <a:t> de </a:t>
            </a:r>
            <a:r>
              <a:rPr lang="sk-SK" i="1" dirty="0" err="1" smtClean="0"/>
              <a:t>Trabalho</a:t>
            </a:r>
            <a:r>
              <a:rPr lang="sk-SK" dirty="0" smtClean="0"/>
              <a:t>) </a:t>
            </a:r>
            <a:endParaRPr lang="sk-SK" dirty="0" smtClean="0"/>
          </a:p>
          <a:p>
            <a:r>
              <a:rPr lang="sk-SK" dirty="0" smtClean="0"/>
              <a:t> </a:t>
            </a:r>
            <a:r>
              <a:rPr lang="sk-SK" dirty="0" smtClean="0"/>
              <a:t>v roku 1966 založená UNITA (</a:t>
            </a:r>
            <a:r>
              <a:rPr lang="sk-SK" i="1" dirty="0" err="1" smtClean="0"/>
              <a:t>Uniao</a:t>
            </a:r>
            <a:r>
              <a:rPr lang="sk-SK" i="1" dirty="0" smtClean="0"/>
              <a:t> </a:t>
            </a:r>
            <a:r>
              <a:rPr lang="sk-SK" i="1" dirty="0" err="1" smtClean="0"/>
              <a:t>Nacional</a:t>
            </a:r>
            <a:r>
              <a:rPr lang="sk-SK" i="1" dirty="0" smtClean="0"/>
              <a:t> para </a:t>
            </a:r>
            <a:r>
              <a:rPr lang="sk-SK" i="1" dirty="0" err="1" smtClean="0"/>
              <a:t>Independencia</a:t>
            </a:r>
            <a:r>
              <a:rPr lang="sk-SK" i="1" dirty="0" smtClean="0"/>
              <a:t> </a:t>
            </a:r>
            <a:r>
              <a:rPr lang="sk-SK" i="1" dirty="0" err="1" smtClean="0"/>
              <a:t>Total</a:t>
            </a:r>
            <a:r>
              <a:rPr lang="sk-SK" i="1" dirty="0" smtClean="0"/>
              <a:t> de Angola</a:t>
            </a:r>
            <a:r>
              <a:rPr lang="sk-SK" dirty="0" smtClean="0"/>
              <a:t>), </a:t>
            </a:r>
            <a:r>
              <a:rPr lang="sk-SK" dirty="0" err="1" smtClean="0"/>
              <a:t>Národny</a:t>
            </a:r>
            <a:r>
              <a:rPr lang="sk-SK" dirty="0" smtClean="0"/>
              <a:t> zväz pre úplnú nezávislosť Angoly, pôsobili v krajinách susediacich s Angolou a donútili Portugalcov, aby do roku 1973 poslali do Angoly 55 000 vojakov. </a:t>
            </a:r>
            <a:endParaRPr lang="sk-SK" dirty="0" smtClean="0"/>
          </a:p>
          <a:p>
            <a:r>
              <a:rPr lang="sk-SK" dirty="0" smtClean="0"/>
              <a:t>Po </a:t>
            </a:r>
            <a:r>
              <a:rPr lang="sk-SK" dirty="0" smtClean="0"/>
              <a:t>revolúcii v Portugalsku nová hlava štátu generál </a:t>
            </a:r>
            <a:r>
              <a:rPr lang="sk-SK" dirty="0" err="1" smtClean="0"/>
              <a:t>António</a:t>
            </a:r>
            <a:r>
              <a:rPr lang="sk-SK" dirty="0" smtClean="0"/>
              <a:t> de </a:t>
            </a:r>
            <a:r>
              <a:rPr lang="sk-SK" dirty="0" err="1" smtClean="0"/>
              <a:t>Spínola</a:t>
            </a:r>
            <a:r>
              <a:rPr lang="sk-SK" dirty="0" smtClean="0"/>
              <a:t> uznal 11. júna 1974 právo zámorských portugalských území na samostatnosť. Oslobodzovacie organizácie pozastavili boje a 15. januára 1975 sa uzniesli podľa </a:t>
            </a:r>
            <a:r>
              <a:rPr lang="sk-SK" dirty="0" err="1" smtClean="0"/>
              <a:t>alvorskej</a:t>
            </a:r>
            <a:r>
              <a:rPr lang="sk-SK" dirty="0" smtClean="0"/>
              <a:t> dohody na vytvorení spoločnej dočasnej vlády, ktorej prezidentom sa stal </a:t>
            </a:r>
            <a:r>
              <a:rPr lang="sk-SK" dirty="0" err="1" smtClean="0"/>
              <a:t>Agostinho</a:t>
            </a:r>
            <a:r>
              <a:rPr lang="sk-SK" dirty="0" smtClean="0"/>
              <a:t> </a:t>
            </a:r>
            <a:r>
              <a:rPr lang="sk-SK" dirty="0" err="1" smtClean="0"/>
              <a:t>Neto</a:t>
            </a:r>
            <a:r>
              <a:rPr lang="sk-SK" dirty="0" smtClean="0"/>
              <a:t>.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4800" y="381000"/>
            <a:ext cx="7696200" cy="6324600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Aj cez dohodu vypukla v Angole občianska vojna, v ktorej MPLA pod vedením </a:t>
            </a:r>
            <a:r>
              <a:rPr lang="sk-SK" dirty="0" err="1" smtClean="0"/>
              <a:t>Agostinha</a:t>
            </a:r>
            <a:r>
              <a:rPr lang="sk-SK" dirty="0" smtClean="0"/>
              <a:t> </a:t>
            </a:r>
            <a:r>
              <a:rPr lang="sk-SK" dirty="0" err="1" smtClean="0"/>
              <a:t>Neta</a:t>
            </a:r>
            <a:r>
              <a:rPr lang="sk-SK" dirty="0" smtClean="0"/>
              <a:t> podporovali ZSSR a Kuba, </a:t>
            </a:r>
            <a:r>
              <a:rPr lang="sk-SK" dirty="0" smtClean="0"/>
              <a:t>FNLA pod </a:t>
            </a:r>
            <a:r>
              <a:rPr lang="sk-SK" dirty="0" smtClean="0"/>
              <a:t>vedením </a:t>
            </a:r>
            <a:r>
              <a:rPr lang="sk-SK" dirty="0" err="1" smtClean="0"/>
              <a:t>Holdena</a:t>
            </a:r>
            <a:r>
              <a:rPr lang="sk-SK" dirty="0" smtClean="0"/>
              <a:t> </a:t>
            </a:r>
            <a:r>
              <a:rPr lang="sk-SK" dirty="0" err="1" smtClean="0"/>
              <a:t>Roberta</a:t>
            </a:r>
            <a:r>
              <a:rPr lang="sk-SK" dirty="0" smtClean="0"/>
              <a:t> Zair a UNITA v čele s </a:t>
            </a:r>
            <a:r>
              <a:rPr lang="sk-SK" dirty="0" err="1" smtClean="0"/>
              <a:t>Jonasom</a:t>
            </a:r>
            <a:r>
              <a:rPr lang="sk-SK" dirty="0" smtClean="0"/>
              <a:t> </a:t>
            </a:r>
            <a:r>
              <a:rPr lang="sk-SK" dirty="0" err="1" smtClean="0"/>
              <a:t>Savimbim</a:t>
            </a:r>
            <a:r>
              <a:rPr lang="sk-SK" dirty="0" smtClean="0"/>
              <a:t> Južná Afrika. MPLA vyhlásilo 11. novembra 1975 ľudovú republiku, FNLA a UNITA Angolskú demokratickú ľudovú republiku.</a:t>
            </a:r>
          </a:p>
          <a:p>
            <a:r>
              <a:rPr lang="sk-SK" dirty="0" smtClean="0"/>
              <a:t>Do februára 1976 sa podarilo vláde MPLA za pomoci kubánskych expedičných zborov získať kontrolu nad veľkou častou krajiny. Zatiaľ čo sa so Zairom v roku 1978 podarilo uzavrieť prímerie, UNITA, podporovaná Južnou Afrikou, predstavovala na juhovýchode krajiny naďalej ohrozenie vlády </a:t>
            </a:r>
            <a:r>
              <a:rPr lang="sk-SK" dirty="0" err="1" smtClean="0"/>
              <a:t>MPLA.Keď</a:t>
            </a:r>
            <a:r>
              <a:rPr lang="sk-SK" dirty="0" smtClean="0"/>
              <a:t> </a:t>
            </a:r>
            <a:r>
              <a:rPr lang="sk-SK" dirty="0" smtClean="0"/>
              <a:t>sa v druhej vojne súperiace strany úplne vyčerpali, sadli si za </a:t>
            </a:r>
            <a:r>
              <a:rPr lang="sk-SK" dirty="0" err="1" smtClean="0"/>
              <a:t>jednací</a:t>
            </a:r>
            <a:r>
              <a:rPr lang="sk-SK" dirty="0" smtClean="0"/>
              <a:t> stôl.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dohode, v ktorej mali úlohu sprostredkovatelia USA, Kuba prisľúbila, že stiahne svoje vojska a Južná Afrika na druhej strane zaručila nezávislosť Namíbie.</a:t>
            </a:r>
          </a:p>
          <a:p>
            <a:r>
              <a:rPr lang="sk-SK" dirty="0" smtClean="0"/>
              <a:t>Po občianskej vojne, trvajúcej 14 rokov, vstúpila 23. júna 1989 do platnosti zmluva o prímerí</a:t>
            </a:r>
            <a:r>
              <a:rPr lang="sk-SK" dirty="0" smtClean="0"/>
              <a:t>.</a:t>
            </a:r>
          </a:p>
          <a:p>
            <a:r>
              <a:rPr lang="sk-SK" dirty="0" smtClean="0"/>
              <a:t>V </a:t>
            </a:r>
            <a:r>
              <a:rPr lang="sk-SK" dirty="0" smtClean="0"/>
              <a:t>máji 1991 podpísali mierovú zmluvu </a:t>
            </a:r>
            <a:r>
              <a:rPr lang="sk-SK" dirty="0" err="1" smtClean="0"/>
              <a:t>vládnúca</a:t>
            </a:r>
            <a:r>
              <a:rPr lang="sk-SK" dirty="0" smtClean="0"/>
              <a:t> strana MPLA a organizácia UNITA. Uzavretie zmluvy dovolilo upustiť od marxistickej orientácie vlády MPLA v čele s J. E. </a:t>
            </a:r>
            <a:r>
              <a:rPr lang="sk-SK" dirty="0" err="1" smtClean="0"/>
              <a:t>dos</a:t>
            </a:r>
            <a:r>
              <a:rPr lang="sk-SK" dirty="0" smtClean="0"/>
              <a:t> </a:t>
            </a:r>
            <a:r>
              <a:rPr lang="sk-SK" dirty="0" err="1" smtClean="0"/>
              <a:t>Santosom</a:t>
            </a:r>
            <a:r>
              <a:rPr lang="sk-SK" dirty="0" smtClean="0"/>
              <a:t> a zavedenie pluralitného politického systému. </a:t>
            </a:r>
            <a:r>
              <a:rPr lang="sk-SK" dirty="0" err="1" smtClean="0"/>
              <a:t>OrganizáciaUNITA</a:t>
            </a:r>
            <a:r>
              <a:rPr lang="sk-SK" dirty="0" smtClean="0"/>
              <a:t> požiadala vo februári 1992 o uznanie ako politická strana. Vláda ju uznala za hlavnú opozičnú politickú stranu v marci1998. 20. novembra 1994 v Lusake podpísali mierovú zmluvu o ukončení občianskej vojny v Angole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septembri 1992 sa konali prvé slobodné prezidentské a parlamentné voľby. Zvíťazil prezident José </a:t>
            </a:r>
            <a:r>
              <a:rPr lang="sk-SK" dirty="0" err="1" smtClean="0"/>
              <a:t>Eduardo</a:t>
            </a:r>
            <a:r>
              <a:rPr lang="sk-SK" dirty="0" smtClean="0"/>
              <a:t> </a:t>
            </a:r>
            <a:r>
              <a:rPr lang="sk-SK" dirty="0" err="1" smtClean="0"/>
              <a:t>dos</a:t>
            </a:r>
            <a:r>
              <a:rPr lang="sk-SK" dirty="0" smtClean="0"/>
              <a:t> </a:t>
            </a:r>
            <a:r>
              <a:rPr lang="sk-SK" dirty="0" err="1" smtClean="0"/>
              <a:t>Santos</a:t>
            </a:r>
            <a:r>
              <a:rPr lang="sk-SK" dirty="0" smtClean="0"/>
              <a:t> a jeho vládna strana MPLA</a:t>
            </a:r>
            <a:r>
              <a:rPr lang="sk-SK" dirty="0" smtClean="0"/>
              <a:t>.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Prírodné podmienky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Väčšina území Angoly je pokrytá rozsiahlou vnútrozemskou plošinou o výške 1500 m n. m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Len uprostred zeme sa zdvíha najvyššia plošina </a:t>
            </a:r>
            <a:r>
              <a:rPr lang="sk-SK" dirty="0" err="1" smtClean="0"/>
              <a:t>Bié</a:t>
            </a:r>
            <a:r>
              <a:rPr lang="sk-SK" dirty="0" smtClean="0"/>
              <a:t> s masívom </a:t>
            </a:r>
            <a:r>
              <a:rPr lang="sk-SK" dirty="0" err="1" smtClean="0"/>
              <a:t>Morro</a:t>
            </a:r>
            <a:r>
              <a:rPr lang="sk-SK" dirty="0" smtClean="0"/>
              <a:t> </a:t>
            </a:r>
            <a:r>
              <a:rPr lang="sk-SK" dirty="0" err="1" smtClean="0"/>
              <a:t>Môco</a:t>
            </a:r>
            <a:r>
              <a:rPr lang="sk-SK" dirty="0" smtClean="0"/>
              <a:t> (2620 m n. m.). Smerom k pobrežiu klesá táto plošina do úzkeho pásu nížin. </a:t>
            </a:r>
            <a:endParaRPr lang="sk-SK" dirty="0" smtClean="0"/>
          </a:p>
          <a:p>
            <a:r>
              <a:rPr lang="sk-SK" dirty="0" smtClean="0"/>
              <a:t>Na </a:t>
            </a:r>
            <a:r>
              <a:rPr lang="sk-SK" dirty="0" smtClean="0"/>
              <a:t>severozápade zeme zasahuje rozsiahlejšia nížina cez ústie rieky Kongo až k prístavu </a:t>
            </a:r>
            <a:r>
              <a:rPr lang="sk-SK" dirty="0" err="1" smtClean="0"/>
              <a:t>Cabinda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Podnebie na juhu Angoly a pozdĺž pobreží, je suché a tropické. Od decembra do apríla na severe panuje obdobie dažďov. </a:t>
            </a:r>
          </a:p>
          <a:p>
            <a:r>
              <a:rPr lang="sk-SK" dirty="0" smtClean="0"/>
              <a:t>Podnebie Angoly je tropické</a:t>
            </a:r>
            <a:r>
              <a:rPr lang="sk-SK" dirty="0" smtClean="0"/>
              <a:t>.</a:t>
            </a:r>
          </a:p>
          <a:p>
            <a:r>
              <a:rPr lang="sk-SK" dirty="0" smtClean="0"/>
              <a:t> Klímu pobrežných oblastí ochladzuje studený </a:t>
            </a:r>
            <a:r>
              <a:rPr lang="sk-SK" dirty="0" err="1" smtClean="0"/>
              <a:t>Benguelský</a:t>
            </a:r>
            <a:r>
              <a:rPr lang="sk-SK" dirty="0" smtClean="0"/>
              <a:t> prúd. </a:t>
            </a:r>
          </a:p>
          <a:p>
            <a:endParaRPr lang="sk-SK" dirty="0"/>
          </a:p>
        </p:txBody>
      </p:sp>
      <p:pic>
        <p:nvPicPr>
          <p:cNvPr id="4" name="Obrázok 3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0"/>
            <a:ext cx="2009775" cy="150539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Adminostratíva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18 provincií (</a:t>
            </a:r>
            <a:r>
              <a:rPr lang="sk-SK" i="1" dirty="0" smtClean="0"/>
              <a:t>provincia</a:t>
            </a:r>
            <a:r>
              <a:rPr lang="sk-SK" dirty="0" smtClean="0"/>
              <a:t>, </a:t>
            </a:r>
            <a:r>
              <a:rPr lang="sk-SK" dirty="0" err="1" smtClean="0"/>
              <a:t>mn</a:t>
            </a:r>
            <a:r>
              <a:rPr lang="sk-SK" dirty="0" smtClean="0"/>
              <a:t>. č. </a:t>
            </a:r>
            <a:r>
              <a:rPr lang="sk-SK" i="1" dirty="0" err="1" smtClean="0"/>
              <a:t>provincias</a:t>
            </a:r>
            <a:r>
              <a:rPr lang="sk-SK" dirty="0" smtClean="0"/>
              <a:t>):</a:t>
            </a:r>
            <a:endParaRPr lang="sk-SK" dirty="0"/>
          </a:p>
        </p:txBody>
      </p:sp>
      <p:pic>
        <p:nvPicPr>
          <p:cNvPr id="4" name="Obrázok 3" descr="230px-Angola_Provinces_numbered_3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2133600"/>
            <a:ext cx="3791256" cy="430225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Ekonomika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smtClean="0"/>
              <a:t>Angola má kvôli štvrť storočia trvajúcim bojom rozvrátenú ekonomiku. </a:t>
            </a:r>
            <a:endParaRPr lang="sk-SK" dirty="0" smtClean="0"/>
          </a:p>
          <a:p>
            <a:r>
              <a:rPr lang="sk-SK" dirty="0" smtClean="0"/>
              <a:t>Má </a:t>
            </a:r>
            <a:r>
              <a:rPr lang="sk-SK" dirty="0" smtClean="0"/>
              <a:t>bohaté prírodné zdroje, medzi ktoré patrí </a:t>
            </a:r>
            <a:r>
              <a:rPr lang="sk-SK" dirty="0" smtClean="0">
                <a:hlinkClick r:id="rId2" tooltip="Zlato"/>
              </a:rPr>
              <a:t>zlato</a:t>
            </a:r>
            <a:r>
              <a:rPr lang="sk-SK" dirty="0" smtClean="0"/>
              <a:t>, </a:t>
            </a:r>
            <a:r>
              <a:rPr lang="sk-SK" dirty="0" smtClean="0">
                <a:hlinkClick r:id="rId3" tooltip="Diamant"/>
              </a:rPr>
              <a:t>diamanty</a:t>
            </a:r>
            <a:r>
              <a:rPr lang="sk-SK" dirty="0" smtClean="0"/>
              <a:t>, úrodná pôda a lesy, vody bohaté na ryby a veľké zásoby </a:t>
            </a:r>
            <a:r>
              <a:rPr lang="sk-SK" dirty="0" smtClean="0">
                <a:hlinkClick r:id="rId4" tooltip="Ropa"/>
              </a:rPr>
              <a:t>ropy</a:t>
            </a:r>
            <a:r>
              <a:rPr lang="sk-SK" dirty="0" smtClean="0"/>
              <a:t>, ale kvôli dlhotrvajúcej vojne ich využíva iba minimálne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Angola môže patriť medzi najbohatšie krajiny </a:t>
            </a:r>
            <a:r>
              <a:rPr lang="sk-SK" dirty="0" smtClean="0">
                <a:hlinkClick r:id="rId5" tooltip="Afrika"/>
              </a:rPr>
              <a:t>Afriky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85 % obyvateľov sa živí z vlastnej poľnohospodárskej činnosti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Takmer jediným zdrojom prímu zostala rastúca ťažba </a:t>
            </a:r>
            <a:r>
              <a:rPr lang="sk-SK" dirty="0" smtClean="0">
                <a:hlinkClick r:id="rId4" tooltip="Ropa"/>
              </a:rPr>
              <a:t>ropy</a:t>
            </a:r>
            <a:r>
              <a:rPr lang="sk-SK" dirty="0" smtClean="0"/>
              <a:t>.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Politika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Momentálne je politická moc sústredená v rukách prezidenta. </a:t>
            </a:r>
            <a:endParaRPr lang="sk-SK" dirty="0" smtClean="0"/>
          </a:p>
          <a:p>
            <a:r>
              <a:rPr lang="sk-SK" dirty="0" smtClean="0"/>
              <a:t>Výkonná </a:t>
            </a:r>
            <a:r>
              <a:rPr lang="sk-SK" dirty="0" smtClean="0"/>
              <a:t>moc sa skladá z prezidenta, predsedu vlády a zboru ministrov. Zbor ministrov sa pravidelne schádza, aby riešil politické záležitosti. Guvernéri 18 provincií sú menovaní prezidentom. </a:t>
            </a:r>
            <a:endParaRPr lang="sk-SK" dirty="0" smtClean="0"/>
          </a:p>
          <a:p>
            <a:r>
              <a:rPr lang="sk-SK" dirty="0" smtClean="0"/>
              <a:t>Ústava </a:t>
            </a:r>
            <a:r>
              <a:rPr lang="sk-SK" dirty="0" smtClean="0"/>
              <a:t>z roku </a:t>
            </a:r>
            <a:r>
              <a:rPr lang="sk-SK" dirty="0" smtClean="0">
                <a:hlinkClick r:id="rId2" tooltip="1992"/>
              </a:rPr>
              <a:t>1992</a:t>
            </a:r>
            <a:r>
              <a:rPr lang="sk-SK" dirty="0" smtClean="0"/>
              <a:t> určuje právomoci vlády a práva a povinnosti občanov. Právny systém je postavený </a:t>
            </a:r>
            <a:r>
              <a:rPr lang="sk-SK" dirty="0" smtClean="0"/>
              <a:t>na  </a:t>
            </a:r>
            <a:r>
              <a:rPr lang="sk-SK" dirty="0" smtClean="0">
                <a:hlinkClick r:id="rId3" tooltip="Portugalsko"/>
              </a:rPr>
              <a:t>portugalskom</a:t>
            </a:r>
            <a:r>
              <a:rPr lang="sk-SK" dirty="0" smtClean="0"/>
              <a:t>. Súdy pôsobia iba vo 12 zo 140 obvodov. Najvyšší súd pôsobí ako odvolací orgán. Ústavný súd nikdy nebol ustanovený.</a:t>
            </a:r>
          </a:p>
          <a:p>
            <a:r>
              <a:rPr lang="sk-SK" dirty="0" smtClean="0"/>
              <a:t>Prezident oznámil, že vláda má záujem vypísať v roku </a:t>
            </a:r>
            <a:r>
              <a:rPr lang="sk-SK" dirty="0" smtClean="0">
                <a:hlinkClick r:id="rId4" tooltip="2006"/>
              </a:rPr>
              <a:t>2006</a:t>
            </a:r>
            <a:r>
              <a:rPr lang="sk-SK" dirty="0" smtClean="0"/>
              <a:t> voľby, neskôr však boli voľby opäť odložené. </a:t>
            </a:r>
            <a:endParaRPr lang="sk-SK" dirty="0" smtClean="0"/>
          </a:p>
          <a:p>
            <a:r>
              <a:rPr lang="sk-SK" dirty="0" smtClean="0"/>
              <a:t>Prvé </a:t>
            </a:r>
            <a:r>
              <a:rPr lang="sk-SK" dirty="0" smtClean="0"/>
              <a:t>voľby v Angole sa konali roku </a:t>
            </a:r>
            <a:r>
              <a:rPr lang="sk-SK" dirty="0" smtClean="0">
                <a:hlinkClick r:id="rId2" tooltip="1992"/>
              </a:rPr>
              <a:t>1992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Druhé nezávislé voľbu sa konali v septembri 2008, ich výhercom sa opäť stala vládnuca MPLA a porazená UNITA výsledky volieb akceptovala.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xusný">
  <a:themeElements>
    <a:clrScheme name="Odtiene sivej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Luxusn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ajetok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</TotalTime>
  <Words>141</Words>
  <Application>Microsoft Office PowerPoint</Application>
  <PresentationFormat>Prezentácia na obrazovke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Luxusný</vt:lpstr>
      <vt:lpstr>Angola</vt:lpstr>
      <vt:lpstr>údaje</vt:lpstr>
      <vt:lpstr>DEjiny</vt:lpstr>
      <vt:lpstr>Snímka 4</vt:lpstr>
      <vt:lpstr>Snímka 5</vt:lpstr>
      <vt:lpstr>Prírodné podmienky</vt:lpstr>
      <vt:lpstr>Adminostratíva</vt:lpstr>
      <vt:lpstr>Ekonomika</vt:lpstr>
      <vt:lpstr>Politika</vt:lpstr>
      <vt:lpstr>obyvateľstvo</vt:lpstr>
      <vt:lpstr>Percentuálne zastúpenie jednotlivých Národov</vt:lpstr>
      <vt:lpstr>Ďakujem za pozornosť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Angola</dc:title>
  <dc:creator>Student_02</dc:creator>
  <cp:lastModifiedBy>Student_02</cp:lastModifiedBy>
  <cp:revision>2</cp:revision>
  <dcterms:created xsi:type="dcterms:W3CDTF">2012-10-11T12:25:14Z</dcterms:created>
  <dcterms:modified xsi:type="dcterms:W3CDTF">2012-10-12T11:28:54Z</dcterms:modified>
</cp:coreProperties>
</file>