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66" r:id="rId14"/>
    <p:sldId id="274" r:id="rId15"/>
    <p:sldId id="267" r:id="rId16"/>
    <p:sldId id="270" r:id="rId17"/>
    <p:sldId id="271" r:id="rId18"/>
    <p:sldId id="272" r:id="rId19"/>
    <p:sldId id="273" r:id="rId20"/>
    <p:sldId id="275" r:id="rId2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D075F7-0BE4-4F38-9FB4-6EF938C1B46E}" type="datetimeFigureOut">
              <a:rPr lang="sk-SK" smtClean="0"/>
              <a:pPr/>
              <a:t>15. 10. 2012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72461F-1EA8-47A5-BAFA-B4FB99DF3D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075F7-0BE4-4F38-9FB4-6EF938C1B46E}" type="datetimeFigureOut">
              <a:rPr lang="sk-SK" smtClean="0"/>
              <a:pPr/>
              <a:t>15. 10. 2012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72461F-1EA8-47A5-BAFA-B4FB99DF3D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075F7-0BE4-4F38-9FB4-6EF938C1B46E}" type="datetimeFigureOut">
              <a:rPr lang="sk-SK" smtClean="0"/>
              <a:pPr/>
              <a:t>15. 10. 2012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72461F-1EA8-47A5-BAFA-B4FB99DF3D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075F7-0BE4-4F38-9FB4-6EF938C1B46E}" type="datetimeFigureOut">
              <a:rPr lang="sk-SK" smtClean="0"/>
              <a:pPr/>
              <a:t>15. 10. 2012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72461F-1EA8-47A5-BAFA-B4FB99DF3D16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075F7-0BE4-4F38-9FB4-6EF938C1B46E}" type="datetimeFigureOut">
              <a:rPr lang="sk-SK" smtClean="0"/>
              <a:pPr/>
              <a:t>15. 10. 2012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72461F-1EA8-47A5-BAFA-B4FB99DF3D16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075F7-0BE4-4F38-9FB4-6EF938C1B46E}" type="datetimeFigureOut">
              <a:rPr lang="sk-SK" smtClean="0"/>
              <a:pPr/>
              <a:t>15. 10. 2012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72461F-1EA8-47A5-BAFA-B4FB99DF3D16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075F7-0BE4-4F38-9FB4-6EF938C1B46E}" type="datetimeFigureOut">
              <a:rPr lang="sk-SK" smtClean="0"/>
              <a:pPr/>
              <a:t>15. 10. 2012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72461F-1EA8-47A5-BAFA-B4FB99DF3D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075F7-0BE4-4F38-9FB4-6EF938C1B46E}" type="datetimeFigureOut">
              <a:rPr lang="sk-SK" smtClean="0"/>
              <a:pPr/>
              <a:t>15. 10. 2012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72461F-1EA8-47A5-BAFA-B4FB99DF3D16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075F7-0BE4-4F38-9FB4-6EF938C1B46E}" type="datetimeFigureOut">
              <a:rPr lang="sk-SK" smtClean="0"/>
              <a:pPr/>
              <a:t>15. 10. 2012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72461F-1EA8-47A5-BAFA-B4FB99DF3D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CD075F7-0BE4-4F38-9FB4-6EF938C1B46E}" type="datetimeFigureOut">
              <a:rPr lang="sk-SK" smtClean="0"/>
              <a:pPr/>
              <a:t>15. 10. 2012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72461F-1EA8-47A5-BAFA-B4FB99DF3D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D075F7-0BE4-4F38-9FB4-6EF938C1B46E}" type="datetimeFigureOut">
              <a:rPr lang="sk-SK" smtClean="0"/>
              <a:pPr/>
              <a:t>15. 10. 2012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72461F-1EA8-47A5-BAFA-B4FB99DF3D16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CD075F7-0BE4-4F38-9FB4-6EF938C1B46E}" type="datetimeFigureOut">
              <a:rPr lang="sk-SK" smtClean="0"/>
              <a:pPr/>
              <a:t>15. 10. 2012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E72461F-1EA8-47A5-BAFA-B4FB99DF3D16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La_Rioja_(argent%C3%ADnska_provincia)" TargetMode="External"/><Relationship Id="rId13" Type="http://schemas.openxmlformats.org/officeDocument/2006/relationships/hyperlink" Target="http://sk.wikipedia.org/wiki/Misiones_(argent%C3%ADnska_provincia)" TargetMode="External"/><Relationship Id="rId3" Type="http://schemas.openxmlformats.org/officeDocument/2006/relationships/hyperlink" Target="http://sk.wikipedia.org/wiki/Andy" TargetMode="External"/><Relationship Id="rId7" Type="http://schemas.openxmlformats.org/officeDocument/2006/relationships/hyperlink" Target="http://sk.wikipedia.org/wiki/San_Juan_(argent%C3%ADnska_provincia)" TargetMode="External"/><Relationship Id="rId12" Type="http://schemas.openxmlformats.org/officeDocument/2006/relationships/hyperlink" Target="http://sk.wikipedia.org/w/index.php?title=Gran_Chaco&amp;action=edit&amp;redlink=1" TargetMode="External"/><Relationship Id="rId2" Type="http://schemas.openxmlformats.org/officeDocument/2006/relationships/hyperlink" Target="http://sk.wikipedia.org/wiki/Podnebie" TargetMode="External"/><Relationship Id="rId16" Type="http://schemas.openxmlformats.org/officeDocument/2006/relationships/hyperlink" Target="http://sk.wikipedia.org/wiki/Oh%C5%88ov%C3%A1_ze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Mendoza_(argent%C3%ADnska_provincia)" TargetMode="External"/><Relationship Id="rId11" Type="http://schemas.openxmlformats.org/officeDocument/2006/relationships/hyperlink" Target="http://sk.wikipedia.org/wiki/Jujuy" TargetMode="External"/><Relationship Id="rId5" Type="http://schemas.openxmlformats.org/officeDocument/2006/relationships/hyperlink" Target="http://sk.wikipedia.org/wiki/Monte" TargetMode="External"/><Relationship Id="rId15" Type="http://schemas.openxmlformats.org/officeDocument/2006/relationships/hyperlink" Target="http://sk.wikipedia.org/w/index.php?title=Pampero&amp;action=edit&amp;redlink=1" TargetMode="External"/><Relationship Id="rId10" Type="http://schemas.openxmlformats.org/officeDocument/2006/relationships/hyperlink" Target="http://sk.wikipedia.org/wiki/Salta_(argent%C3%ADnska_provincia)" TargetMode="External"/><Relationship Id="rId4" Type="http://schemas.openxmlformats.org/officeDocument/2006/relationships/hyperlink" Target="http://sk.wikipedia.org/w/index.php?title=Puna&amp;action=edit&amp;redlink=1" TargetMode="External"/><Relationship Id="rId9" Type="http://schemas.openxmlformats.org/officeDocument/2006/relationships/hyperlink" Target="http://sk.wikipedia.org/wiki/Tucum%C3%A1n_(argent%C3%ADnska_provincia)" TargetMode="External"/><Relationship Id="rId14" Type="http://schemas.openxmlformats.org/officeDocument/2006/relationships/hyperlink" Target="http://sk.wikipedia.org/wiki/Patag%C3%B3nia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Volfr%C3%A1m" TargetMode="External"/><Relationship Id="rId3" Type="http://schemas.openxmlformats.org/officeDocument/2006/relationships/hyperlink" Target="http://sk.wikipedia.org/wiki/Me%C4%8F" TargetMode="External"/><Relationship Id="rId7" Type="http://schemas.openxmlformats.org/officeDocument/2006/relationships/hyperlink" Target="http://sk.wikipedia.org/wiki/C%C3%ADn" TargetMode="External"/><Relationship Id="rId12" Type="http://schemas.openxmlformats.org/officeDocument/2006/relationships/hyperlink" Target="http://sk.wikipedia.org/wiki/Zemn%C3%BD_plyn" TargetMode="External"/><Relationship Id="rId2" Type="http://schemas.openxmlformats.org/officeDocument/2006/relationships/hyperlink" Target="http://sk.wikipedia.org/wiki/Striebr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%C5%BDelezo" TargetMode="External"/><Relationship Id="rId11" Type="http://schemas.openxmlformats.org/officeDocument/2006/relationships/hyperlink" Target="http://sk.wikipedia.org/wiki/Ropa" TargetMode="External"/><Relationship Id="rId5" Type="http://schemas.openxmlformats.org/officeDocument/2006/relationships/hyperlink" Target="http://sk.wikipedia.org/wiki/Zinok" TargetMode="External"/><Relationship Id="rId10" Type="http://schemas.openxmlformats.org/officeDocument/2006/relationships/hyperlink" Target="http://sk.wikipedia.org/wiki/V%C3%A1penec" TargetMode="External"/><Relationship Id="rId4" Type="http://schemas.openxmlformats.org/officeDocument/2006/relationships/hyperlink" Target="http://sk.wikipedia.org/wiki/Olovo" TargetMode="External"/><Relationship Id="rId9" Type="http://schemas.openxmlformats.org/officeDocument/2006/relationships/hyperlink" Target="http://sk.wikipedia.org/wiki/S%C4%BEud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1994" TargetMode="External"/><Relationship Id="rId2" Type="http://schemas.openxmlformats.org/officeDocument/2006/relationships/hyperlink" Target="http://sk.wikipedia.org/wiki/185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k.wikipedia.org/wiki/Pomern%C3%BD_volebn%C3%BD_syst%C3%A9m" TargetMode="External"/><Relationship Id="rId4" Type="http://schemas.openxmlformats.org/officeDocument/2006/relationships/hyperlink" Target="http://sk.wikipedia.org/wiki/2001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Argentína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sk-SK" dirty="0" err="1" smtClean="0"/>
              <a:t>D.Maďoran</a:t>
            </a:r>
            <a:endParaRPr lang="sk-SK" dirty="0" smtClean="0"/>
          </a:p>
          <a:p>
            <a:pPr algn="r"/>
            <a:r>
              <a:rPr lang="sk-SK" dirty="0" smtClean="0"/>
              <a:t>IX.B</a:t>
            </a:r>
            <a:endParaRPr lang="sk-SK" dirty="0"/>
          </a:p>
        </p:txBody>
      </p:sp>
      <p:pic>
        <p:nvPicPr>
          <p:cNvPr id="4" name="Obrázok 3" descr="Flag_of_Argentina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725654" cy="1700808"/>
          </a:xfrm>
          <a:prstGeom prst="rect">
            <a:avLst/>
          </a:prstGeom>
        </p:spPr>
      </p:pic>
      <p:pic>
        <p:nvPicPr>
          <p:cNvPr id="5" name="Obrázok 4" descr="85px-Coat_of_arms_of_Argentina.svg (1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28385" y="0"/>
            <a:ext cx="1115616" cy="1693111"/>
          </a:xfrm>
          <a:prstGeom prst="rect">
            <a:avLst/>
          </a:prstGeom>
        </p:spPr>
      </p:pic>
      <p:pic>
        <p:nvPicPr>
          <p:cNvPr id="6" name="Obrázok 5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005065"/>
            <a:ext cx="2790096" cy="28529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0" y="1196752"/>
            <a:ext cx="8748464" cy="5112568"/>
          </a:xfrm>
        </p:spPr>
        <p:txBody>
          <a:bodyPr numCol="2">
            <a:normAutofit fontScale="55000" lnSpcReduction="20000"/>
          </a:bodyPr>
          <a:lstStyle/>
          <a:p>
            <a:r>
              <a:rPr lang="sk-SK" dirty="0" smtClean="0"/>
              <a:t>Na tropickom severe je živočíšny svet najrozmanitejší. Nachádzajú sa tu rôzne druhy opíc, jaguár </a:t>
            </a:r>
            <a:r>
              <a:rPr lang="sk-SK" i="1" dirty="0" smtClean="0"/>
              <a:t>(</a:t>
            </a:r>
            <a:r>
              <a:rPr lang="sk-SK" i="1" dirty="0" err="1" smtClean="0"/>
              <a:t>Panthera</a:t>
            </a:r>
            <a:r>
              <a:rPr lang="sk-SK" i="1" dirty="0" smtClean="0"/>
              <a:t> </a:t>
            </a:r>
            <a:r>
              <a:rPr lang="sk-SK" i="1" dirty="0" err="1" smtClean="0"/>
              <a:t>onca</a:t>
            </a:r>
            <a:r>
              <a:rPr lang="sk-SK" i="1" dirty="0" smtClean="0"/>
              <a:t>)</a:t>
            </a:r>
            <a:r>
              <a:rPr lang="sk-SK" dirty="0" smtClean="0"/>
              <a:t>, puma americká</a:t>
            </a:r>
            <a:r>
              <a:rPr lang="sk-SK" i="1" dirty="0" smtClean="0"/>
              <a:t>(</a:t>
            </a:r>
            <a:r>
              <a:rPr lang="sk-SK" i="1" dirty="0" err="1" smtClean="0"/>
              <a:t>Panthera</a:t>
            </a:r>
            <a:r>
              <a:rPr lang="sk-SK" i="1" dirty="0" smtClean="0"/>
              <a:t> </a:t>
            </a:r>
            <a:r>
              <a:rPr lang="sk-SK" i="1" dirty="0" err="1" smtClean="0"/>
              <a:t>concolor</a:t>
            </a:r>
            <a:r>
              <a:rPr lang="sk-SK" i="1" dirty="0" smtClean="0"/>
              <a:t>)</a:t>
            </a:r>
            <a:r>
              <a:rPr lang="sk-SK" dirty="0" smtClean="0"/>
              <a:t>, ocelot (</a:t>
            </a:r>
            <a:r>
              <a:rPr lang="sk-SK" i="1" dirty="0" err="1" smtClean="0"/>
              <a:t>Leopardus</a:t>
            </a:r>
            <a:r>
              <a:rPr lang="sk-SK" i="1" dirty="0" smtClean="0"/>
              <a:t> </a:t>
            </a:r>
            <a:r>
              <a:rPr lang="sk-SK" i="1" dirty="0" err="1" smtClean="0"/>
              <a:t>pardalis</a:t>
            </a:r>
            <a:r>
              <a:rPr lang="sk-SK" dirty="0" smtClean="0"/>
              <a:t>), medvedíky (</a:t>
            </a:r>
            <a:r>
              <a:rPr lang="sk-SK" i="1" dirty="0" err="1" smtClean="0"/>
              <a:t>Proycon</a:t>
            </a:r>
            <a:r>
              <a:rPr lang="sk-SK" dirty="0" smtClean="0"/>
              <a:t>), </a:t>
            </a:r>
            <a:r>
              <a:rPr lang="sk-SK" dirty="0" err="1" smtClean="0"/>
              <a:t>mravčiare</a:t>
            </a:r>
            <a:r>
              <a:rPr lang="sk-SK" dirty="0" smtClean="0"/>
              <a:t>, </a:t>
            </a:r>
            <a:r>
              <a:rPr lang="sk-SK" dirty="0" err="1" smtClean="0"/>
              <a:t>pekari</a:t>
            </a:r>
            <a:r>
              <a:rPr lang="sk-SK" dirty="0" smtClean="0"/>
              <a:t> pásavý (</a:t>
            </a:r>
            <a:r>
              <a:rPr lang="sk-SK" i="1" dirty="0" err="1" smtClean="0"/>
              <a:t>Tayassu</a:t>
            </a:r>
            <a:r>
              <a:rPr lang="sk-SK" i="1" dirty="0" smtClean="0"/>
              <a:t> tajacu</a:t>
            </a:r>
            <a:r>
              <a:rPr lang="sk-SK" dirty="0" smtClean="0"/>
              <a:t>), </a:t>
            </a:r>
            <a:r>
              <a:rPr lang="sk-SK" dirty="0" err="1" smtClean="0"/>
              <a:t>kapybara</a:t>
            </a:r>
            <a:r>
              <a:rPr lang="sk-SK" dirty="0" smtClean="0"/>
              <a:t> močiarna(</a:t>
            </a:r>
            <a:r>
              <a:rPr lang="sk-SK" i="1" dirty="0" err="1" smtClean="0"/>
              <a:t>Hydrochoeris</a:t>
            </a:r>
            <a:r>
              <a:rPr lang="sk-SK" i="1" dirty="0" smtClean="0"/>
              <a:t> </a:t>
            </a:r>
            <a:r>
              <a:rPr lang="sk-SK" i="1" dirty="0" err="1" smtClean="0"/>
              <a:t>hydrochoeris</a:t>
            </a:r>
            <a:r>
              <a:rPr lang="sk-SK" dirty="0" smtClean="0"/>
              <a:t>) tiež tapír (</a:t>
            </a:r>
            <a:r>
              <a:rPr lang="sk-SK" i="1" dirty="0" err="1" smtClean="0"/>
              <a:t>Tapirus</a:t>
            </a:r>
            <a:r>
              <a:rPr lang="sk-SK" i="1" dirty="0" smtClean="0"/>
              <a:t> </a:t>
            </a:r>
            <a:r>
              <a:rPr lang="sk-SK" i="1" dirty="0" err="1" smtClean="0"/>
              <a:t>terrestris</a:t>
            </a:r>
            <a:r>
              <a:rPr lang="sk-SK" dirty="0" smtClean="0"/>
              <a:t>) a rôzne plazy ako hady a aligátory, napr. </a:t>
            </a:r>
            <a:r>
              <a:rPr lang="sk-SK" dirty="0" err="1" smtClean="0"/>
              <a:t>kajman</a:t>
            </a:r>
            <a:r>
              <a:rPr lang="sk-SK" dirty="0" smtClean="0"/>
              <a:t> okuliarnatý (</a:t>
            </a:r>
            <a:r>
              <a:rPr lang="sk-SK" i="1" dirty="0" err="1" smtClean="0"/>
              <a:t>Caiman</a:t>
            </a:r>
            <a:r>
              <a:rPr lang="sk-SK" i="1" dirty="0" smtClean="0"/>
              <a:t> </a:t>
            </a:r>
            <a:r>
              <a:rPr lang="sk-SK" i="1" dirty="0" err="1" smtClean="0"/>
              <a:t>crocodilus</a:t>
            </a:r>
            <a:r>
              <a:rPr lang="sk-SK" dirty="0" smtClean="0"/>
              <a:t>). Z operencov sa tam nachádzajú kolibríky, plameniak červený a papagáje. V riekach je okrem mnohých druhov rýb možné nájsť tiež obávané </a:t>
            </a:r>
            <a:r>
              <a:rPr lang="sk-SK" dirty="0" err="1" smtClean="0"/>
              <a:t>pirane</a:t>
            </a:r>
            <a:r>
              <a:rPr lang="sk-SK" dirty="0" smtClean="0"/>
              <a:t>.</a:t>
            </a:r>
          </a:p>
          <a:p>
            <a:r>
              <a:rPr lang="sk-SK" dirty="0" smtClean="0"/>
              <a:t>Na pampách žije </a:t>
            </a:r>
            <a:r>
              <a:rPr lang="sk-SK" dirty="0" err="1" smtClean="0"/>
              <a:t>pásavec</a:t>
            </a:r>
            <a:r>
              <a:rPr lang="sk-SK" dirty="0" smtClean="0"/>
              <a:t> veľký (</a:t>
            </a:r>
            <a:r>
              <a:rPr lang="sk-SK" i="1" dirty="0" err="1" smtClean="0"/>
              <a:t>Priodontes</a:t>
            </a:r>
            <a:r>
              <a:rPr lang="sk-SK" i="1" dirty="0" smtClean="0"/>
              <a:t> </a:t>
            </a:r>
            <a:r>
              <a:rPr lang="sk-SK" i="1" dirty="0" err="1" smtClean="0"/>
              <a:t>giganteus</a:t>
            </a:r>
            <a:r>
              <a:rPr lang="sk-SK" dirty="0" smtClean="0"/>
              <a:t>), </a:t>
            </a:r>
            <a:r>
              <a:rPr lang="sk-SK" dirty="0" err="1" smtClean="0"/>
              <a:t>pekari</a:t>
            </a:r>
            <a:r>
              <a:rPr lang="sk-SK" dirty="0" smtClean="0"/>
              <a:t> pásavý (</a:t>
            </a:r>
            <a:r>
              <a:rPr lang="sk-SK" i="1" dirty="0" err="1" smtClean="0"/>
              <a:t>Tayassu</a:t>
            </a:r>
            <a:r>
              <a:rPr lang="sk-SK" i="1" dirty="0" smtClean="0"/>
              <a:t> tajacu</a:t>
            </a:r>
            <a:r>
              <a:rPr lang="sk-SK" dirty="0" smtClean="0"/>
              <a:t>), vlk hrivnatý (</a:t>
            </a:r>
            <a:r>
              <a:rPr lang="sk-SK" i="1" dirty="0" err="1" smtClean="0"/>
              <a:t>Chrysocyon</a:t>
            </a:r>
            <a:r>
              <a:rPr lang="sk-SK" i="1" dirty="0" smtClean="0"/>
              <a:t> </a:t>
            </a:r>
            <a:r>
              <a:rPr lang="sk-SK" i="1" dirty="0" err="1" smtClean="0"/>
              <a:t>brachyurus</a:t>
            </a:r>
            <a:r>
              <a:rPr lang="sk-SK" dirty="0" smtClean="0"/>
              <a:t>), jaguár(</a:t>
            </a:r>
            <a:r>
              <a:rPr lang="sk-SK" i="1" dirty="0" err="1" smtClean="0"/>
              <a:t>Panthera</a:t>
            </a:r>
            <a:r>
              <a:rPr lang="sk-SK" i="1" dirty="0" smtClean="0"/>
              <a:t> </a:t>
            </a:r>
            <a:r>
              <a:rPr lang="sk-SK" i="1" dirty="0" err="1" smtClean="0"/>
              <a:t>onca</a:t>
            </a:r>
            <a:r>
              <a:rPr lang="sk-SK" dirty="0" smtClean="0"/>
              <a:t>) alebo </a:t>
            </a:r>
            <a:r>
              <a:rPr lang="sk-SK" dirty="0" err="1" smtClean="0"/>
              <a:t>jeleník</a:t>
            </a:r>
            <a:r>
              <a:rPr lang="sk-SK" dirty="0" smtClean="0"/>
              <a:t> močiarny (</a:t>
            </a:r>
            <a:r>
              <a:rPr lang="sk-SK" i="1" dirty="0" err="1" smtClean="0"/>
              <a:t>Blastocerus</a:t>
            </a:r>
            <a:r>
              <a:rPr lang="sk-SK" i="1" dirty="0" smtClean="0"/>
              <a:t> </a:t>
            </a:r>
            <a:r>
              <a:rPr lang="sk-SK" i="1" dirty="0" err="1" smtClean="0"/>
              <a:t>dichotomus</a:t>
            </a:r>
            <a:r>
              <a:rPr lang="sk-SK" dirty="0" smtClean="0"/>
              <a:t>), líška pampová (</a:t>
            </a:r>
            <a:r>
              <a:rPr lang="sk-SK" i="1" dirty="0" err="1" smtClean="0"/>
              <a:t>Dusicyon</a:t>
            </a:r>
            <a:r>
              <a:rPr lang="sk-SK" i="1" dirty="0" smtClean="0"/>
              <a:t> </a:t>
            </a:r>
            <a:r>
              <a:rPr lang="sk-SK" i="1" dirty="0" err="1" smtClean="0"/>
              <a:t>griseus</a:t>
            </a:r>
            <a:r>
              <a:rPr lang="sk-SK" dirty="0" smtClean="0"/>
              <a:t>) a mačka pampová (</a:t>
            </a:r>
            <a:r>
              <a:rPr lang="sk-SK" i="1" dirty="0" err="1" smtClean="0"/>
              <a:t>Felis</a:t>
            </a:r>
            <a:r>
              <a:rPr lang="sk-SK" i="1" dirty="0" smtClean="0"/>
              <a:t> </a:t>
            </a:r>
            <a:r>
              <a:rPr lang="sk-SK" i="1" dirty="0" err="1" smtClean="0"/>
              <a:t>colocolo</a:t>
            </a:r>
            <a:r>
              <a:rPr lang="sk-SK" dirty="0" smtClean="0"/>
              <a:t>),puma americká (</a:t>
            </a:r>
            <a:r>
              <a:rPr lang="sk-SK" i="1" dirty="0" err="1" smtClean="0"/>
              <a:t>Felis</a:t>
            </a:r>
            <a:r>
              <a:rPr lang="sk-SK" i="1" dirty="0" smtClean="0"/>
              <a:t> </a:t>
            </a:r>
            <a:r>
              <a:rPr lang="sk-SK" i="1" dirty="0" err="1" smtClean="0"/>
              <a:t>concolor</a:t>
            </a:r>
            <a:r>
              <a:rPr lang="sk-SK" dirty="0" smtClean="0"/>
              <a:t>), </a:t>
            </a:r>
            <a:r>
              <a:rPr lang="sk-SK" dirty="0" err="1" smtClean="0"/>
              <a:t>nandu</a:t>
            </a:r>
            <a:r>
              <a:rPr lang="sk-SK" dirty="0" smtClean="0"/>
              <a:t> pampový (</a:t>
            </a:r>
            <a:r>
              <a:rPr lang="sk-SK" i="1" dirty="0" err="1" smtClean="0"/>
              <a:t>Rhea</a:t>
            </a:r>
            <a:r>
              <a:rPr lang="sk-SK" i="1" dirty="0" smtClean="0"/>
              <a:t> </a:t>
            </a:r>
            <a:r>
              <a:rPr lang="sk-SK" i="1" dirty="0" err="1" smtClean="0"/>
              <a:t>americana</a:t>
            </a:r>
            <a:r>
              <a:rPr lang="sk-SK" dirty="0" smtClean="0"/>
              <a:t>), </a:t>
            </a:r>
            <a:r>
              <a:rPr lang="sk-SK" dirty="0" err="1" smtClean="0"/>
              <a:t>nandu</a:t>
            </a:r>
            <a:r>
              <a:rPr lang="sk-SK" dirty="0" smtClean="0"/>
              <a:t> Darwinov (</a:t>
            </a:r>
            <a:r>
              <a:rPr lang="sk-SK" i="1" dirty="0" err="1" smtClean="0"/>
              <a:t>Rhea</a:t>
            </a:r>
            <a:r>
              <a:rPr lang="sk-SK" i="1" dirty="0" smtClean="0"/>
              <a:t> </a:t>
            </a:r>
            <a:r>
              <a:rPr lang="sk-SK" i="1" dirty="0" err="1" smtClean="0"/>
              <a:t>pennata</a:t>
            </a:r>
            <a:r>
              <a:rPr lang="sk-SK" dirty="0" smtClean="0"/>
              <a:t>), rôzne dravé vtáky ako sokoly ale i volavky.</a:t>
            </a:r>
          </a:p>
          <a:p>
            <a:r>
              <a:rPr lang="sk-SK" dirty="0" smtClean="0"/>
              <a:t>Na nehostinných územiach Ánd sa vyskytuje divá lama </a:t>
            </a:r>
            <a:r>
              <a:rPr lang="sk-SK" dirty="0" err="1" smtClean="0"/>
              <a:t>huanako</a:t>
            </a:r>
            <a:r>
              <a:rPr lang="sk-SK" dirty="0" smtClean="0"/>
              <a:t> (</a:t>
            </a:r>
            <a:r>
              <a:rPr lang="sk-SK" i="1" dirty="0" smtClean="0"/>
              <a:t>Lama </a:t>
            </a:r>
            <a:r>
              <a:rPr lang="sk-SK" i="1" dirty="0" err="1" smtClean="0"/>
              <a:t>guanicoe</a:t>
            </a:r>
            <a:r>
              <a:rPr lang="sk-SK" dirty="0" smtClean="0"/>
              <a:t>) a lama </a:t>
            </a:r>
            <a:r>
              <a:rPr lang="sk-SK" dirty="0" err="1" smtClean="0"/>
              <a:t>vikuňa</a:t>
            </a:r>
            <a:r>
              <a:rPr lang="sk-SK" dirty="0" smtClean="0"/>
              <a:t> (</a:t>
            </a:r>
            <a:r>
              <a:rPr lang="sk-SK" i="1" dirty="0" smtClean="0"/>
              <a:t>Lama </a:t>
            </a:r>
            <a:r>
              <a:rPr lang="sk-SK" i="1" dirty="0" err="1" smtClean="0"/>
              <a:t>vicugna</a:t>
            </a:r>
            <a:r>
              <a:rPr lang="sk-SK" dirty="0" smtClean="0"/>
              <a:t>), ako aj Kondor veľký (</a:t>
            </a:r>
            <a:r>
              <a:rPr lang="sk-SK" i="1" dirty="0" err="1" smtClean="0"/>
              <a:t>Vultur</a:t>
            </a:r>
            <a:r>
              <a:rPr lang="sk-SK" i="1" dirty="0" smtClean="0"/>
              <a:t> </a:t>
            </a:r>
            <a:r>
              <a:rPr lang="sk-SK" i="1" dirty="0" err="1" smtClean="0"/>
              <a:t>gryphus</a:t>
            </a:r>
            <a:r>
              <a:rPr lang="sk-SK" dirty="0" smtClean="0"/>
              <a:t>). Dravci sú puma a andský šakal. Pri soľnom jazere sa vyskytujú množstvá sťahovavých vtákov ako napr. plameniak červený (</a:t>
            </a:r>
            <a:r>
              <a:rPr lang="sk-SK" i="1" dirty="0" err="1" smtClean="0"/>
              <a:t>Phoenicopterus</a:t>
            </a:r>
            <a:r>
              <a:rPr lang="sk-SK" i="1" dirty="0" smtClean="0"/>
              <a:t> </a:t>
            </a:r>
            <a:r>
              <a:rPr lang="sk-SK" i="1" dirty="0" err="1" smtClean="0"/>
              <a:t>ruber</a:t>
            </a:r>
            <a:r>
              <a:rPr lang="sk-SK" dirty="0" smtClean="0"/>
              <a:t>).</a:t>
            </a:r>
          </a:p>
          <a:p>
            <a:r>
              <a:rPr lang="sk-SK" dirty="0" smtClean="0"/>
              <a:t>V Patagónii a Ohňovej zemi je živočíšny svet trošku chudobnejší. Žije tu tiež puma, skunk patagónsky (</a:t>
            </a:r>
            <a:r>
              <a:rPr lang="sk-SK" i="1" dirty="0" err="1" smtClean="0"/>
              <a:t>Conepatus</a:t>
            </a:r>
            <a:r>
              <a:rPr lang="sk-SK" i="1" dirty="0" smtClean="0"/>
              <a:t> </a:t>
            </a:r>
            <a:r>
              <a:rPr lang="sk-SK" i="1" dirty="0" err="1" smtClean="0"/>
              <a:t>humboldti</a:t>
            </a:r>
            <a:r>
              <a:rPr lang="sk-SK" dirty="0" smtClean="0"/>
              <a:t>), </a:t>
            </a:r>
            <a:r>
              <a:rPr lang="sk-SK" dirty="0" err="1" smtClean="0"/>
              <a:t>nandu</a:t>
            </a:r>
            <a:r>
              <a:rPr lang="sk-SK" dirty="0" smtClean="0"/>
              <a:t> (</a:t>
            </a:r>
            <a:r>
              <a:rPr lang="sk-SK" i="1" dirty="0" err="1" smtClean="0"/>
              <a:t>Rheae</a:t>
            </a:r>
            <a:r>
              <a:rPr lang="sk-SK" dirty="0" smtClean="0"/>
              <a:t>) a lamy, pudu (</a:t>
            </a:r>
            <a:r>
              <a:rPr lang="sk-SK" i="1" dirty="0" smtClean="0"/>
              <a:t>Pudu </a:t>
            </a:r>
            <a:r>
              <a:rPr lang="sk-SK" i="1" dirty="0" err="1" smtClean="0"/>
              <a:t>pudu</a:t>
            </a:r>
            <a:r>
              <a:rPr lang="sk-SK" dirty="0" smtClean="0"/>
              <a:t> – je malý jeleň južných Ánd). Na Ohňovej zemi hniezdi kormorán. Na patagónskom pobreží sa nachádzajú kolónie tučniaka </a:t>
            </a:r>
            <a:r>
              <a:rPr lang="sk-SK" dirty="0" err="1" smtClean="0"/>
              <a:t>magelanovho</a:t>
            </a:r>
            <a:r>
              <a:rPr lang="sk-SK" dirty="0" smtClean="0"/>
              <a:t> a kolónie Juhoamerického </a:t>
            </a:r>
            <a:r>
              <a:rPr lang="sk-SK" dirty="0" err="1" smtClean="0"/>
              <a:t>levovca</a:t>
            </a:r>
            <a:r>
              <a:rPr lang="sk-SK" dirty="0" smtClean="0"/>
              <a:t> medvedieho(</a:t>
            </a:r>
            <a:r>
              <a:rPr lang="sk-SK" i="1" dirty="0" err="1" smtClean="0"/>
              <a:t>Arctocephalus</a:t>
            </a:r>
            <a:r>
              <a:rPr lang="sk-SK" i="1" dirty="0" smtClean="0"/>
              <a:t> </a:t>
            </a:r>
            <a:r>
              <a:rPr lang="sk-SK" i="1" dirty="0" err="1" smtClean="0"/>
              <a:t>australis</a:t>
            </a:r>
            <a:r>
              <a:rPr lang="sk-SK" dirty="0" smtClean="0"/>
              <a:t>) a tuleň hrivnatý (</a:t>
            </a:r>
            <a:r>
              <a:rPr lang="sk-SK" i="1" dirty="0" err="1" smtClean="0"/>
              <a:t>Otaria</a:t>
            </a:r>
            <a:r>
              <a:rPr lang="sk-SK" i="1" dirty="0" smtClean="0"/>
              <a:t> </a:t>
            </a:r>
            <a:r>
              <a:rPr lang="sk-SK" i="1" dirty="0" err="1" smtClean="0"/>
              <a:t>flavescens</a:t>
            </a:r>
            <a:r>
              <a:rPr lang="sk-SK" dirty="0" smtClean="0"/>
              <a:t>).</a:t>
            </a:r>
          </a:p>
          <a:p>
            <a:r>
              <a:rPr lang="sk-SK" dirty="0" smtClean="0"/>
              <a:t>Pobrežné vody Argentíny sú bohaté na ryby. Najmä sardinky, makrely, delfíny a množstvo iných rýb.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Fauna</a:t>
            </a:r>
            <a:endParaRPr lang="sk-SK" dirty="0"/>
          </a:p>
        </p:txBody>
      </p:sp>
      <p:pic>
        <p:nvPicPr>
          <p:cNvPr id="4" name="Obrázok 3" descr="images (1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0"/>
            <a:ext cx="1728192" cy="1196933"/>
          </a:xfrm>
          <a:prstGeom prst="rect">
            <a:avLst/>
          </a:prstGeom>
        </p:spPr>
      </p:pic>
      <p:pic>
        <p:nvPicPr>
          <p:cNvPr id="5" name="Obrázok 4" descr="images (1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0"/>
            <a:ext cx="1584176" cy="1051182"/>
          </a:xfrm>
          <a:prstGeom prst="rect">
            <a:avLst/>
          </a:prstGeom>
        </p:spPr>
      </p:pic>
      <p:pic>
        <p:nvPicPr>
          <p:cNvPr id="6" name="Obrázok 5" descr="images (18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80112" y="0"/>
            <a:ext cx="1152128" cy="111889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k-SK" dirty="0" smtClean="0"/>
              <a:t>Na území Argentíny sa nachádzajú temer všetky klimatické pásma. Od tropického na krajnom severovýchode a subtropického na ostatnom severe, cez rozsiahle mierne </a:t>
            </a:r>
            <a:r>
              <a:rPr lang="sk-SK" dirty="0" smtClean="0">
                <a:hlinkClick r:id="rId2" tooltip="Podnebie"/>
              </a:rPr>
              <a:t>klimatické pásmo</a:t>
            </a:r>
            <a:r>
              <a:rPr lang="sk-SK" dirty="0" smtClean="0"/>
              <a:t> až po chladné na juhu a v oblasti </a:t>
            </a:r>
            <a:r>
              <a:rPr lang="sk-SK" dirty="0" smtClean="0">
                <a:hlinkClick r:id="rId3" tooltip="Andy"/>
              </a:rPr>
              <a:t>Ánd</a:t>
            </a:r>
            <a:r>
              <a:rPr lang="sk-SK" dirty="0" smtClean="0"/>
              <a:t>.</a:t>
            </a:r>
          </a:p>
          <a:p>
            <a:r>
              <a:rPr lang="sk-SK" dirty="0" smtClean="0"/>
              <a:t>Na severozápade Argentíny je v oblasti Ánd suché pásmo s jedným krátkym obdobím dažďov v lete. Tu sa tiež nachádza vysokohorská púšť </a:t>
            </a:r>
            <a:r>
              <a:rPr lang="sk-SK" dirty="0" err="1" smtClean="0">
                <a:hlinkClick r:id="rId4" tooltip="Puna (stránka neexistuje)"/>
              </a:rPr>
              <a:t>Puna</a:t>
            </a:r>
            <a:r>
              <a:rPr lang="sk-SK" dirty="0" smtClean="0"/>
              <a:t>, ktorej západná časť patrí k oblastiam s najmenším množstvom zrážok na svete, ako aj neúrodná step </a:t>
            </a:r>
            <a:r>
              <a:rPr lang="sk-SK" dirty="0" smtClean="0">
                <a:hlinkClick r:id="rId5" tooltip="Monte"/>
              </a:rPr>
              <a:t>Monte</a:t>
            </a:r>
            <a:r>
              <a:rPr lang="sk-SK" dirty="0" smtClean="0"/>
              <a:t> na úpätí Ánd v provinciách </a:t>
            </a:r>
            <a:r>
              <a:rPr lang="sk-SK" dirty="0" err="1" smtClean="0">
                <a:hlinkClick r:id="rId6" tooltip="Mendoza (argentínska provincia)"/>
              </a:rPr>
              <a:t>Mendoza</a:t>
            </a:r>
            <a:r>
              <a:rPr lang="sk-SK" dirty="0" smtClean="0"/>
              <a:t>, </a:t>
            </a:r>
            <a:r>
              <a:rPr lang="sk-SK" dirty="0" smtClean="0">
                <a:hlinkClick r:id="rId7" tooltip="San Juan (argentínska provincia)"/>
              </a:rPr>
              <a:t>San Juan</a:t>
            </a:r>
            <a:r>
              <a:rPr lang="sk-SK" dirty="0" smtClean="0"/>
              <a:t> a </a:t>
            </a:r>
            <a:r>
              <a:rPr lang="sk-SK" dirty="0" smtClean="0">
                <a:hlinkClick r:id="rId8" tooltip="La Rioja (argentínska provincia)"/>
              </a:rPr>
              <a:t>La </a:t>
            </a:r>
            <a:r>
              <a:rPr lang="sk-SK" dirty="0" err="1" smtClean="0">
                <a:hlinkClick r:id="rId8" tooltip="La Rioja (argentínska provincia)"/>
              </a:rPr>
              <a:t>Rioja</a:t>
            </a:r>
            <a:r>
              <a:rPr lang="sk-SK" dirty="0" smtClean="0"/>
              <a:t>. Výnimkou sú subtropické lesy v provinciách </a:t>
            </a:r>
            <a:r>
              <a:rPr lang="sk-SK" dirty="0" err="1" smtClean="0">
                <a:hlinkClick r:id="rId9" tooltip="Tucumán (argentínska provincia)"/>
              </a:rPr>
              <a:t>Tucumán</a:t>
            </a:r>
            <a:r>
              <a:rPr lang="sk-SK" dirty="0" smtClean="0"/>
              <a:t>, </a:t>
            </a:r>
            <a:r>
              <a:rPr lang="sk-SK" dirty="0" smtClean="0">
                <a:hlinkClick r:id="rId10" tooltip="Salta (argentínska provincia)"/>
              </a:rPr>
              <a:t>Salta</a:t>
            </a:r>
            <a:r>
              <a:rPr lang="sk-SK" dirty="0" smtClean="0"/>
              <a:t> a </a:t>
            </a:r>
            <a:r>
              <a:rPr lang="sk-SK" dirty="0" err="1" smtClean="0">
                <a:hlinkClick r:id="rId11" tooltip="Jujuy"/>
              </a:rPr>
              <a:t>Jujuy</a:t>
            </a:r>
            <a:r>
              <a:rPr lang="sk-SK" dirty="0" smtClean="0"/>
              <a:t>, v lete extrémne vlhké, v zime ale relatívne suché. </a:t>
            </a:r>
            <a:r>
              <a:rPr lang="sk-SK" dirty="0" err="1" smtClean="0">
                <a:hlinkClick r:id="rId12" tooltip="Gran Chaco (stránka neexistuje)"/>
              </a:rPr>
              <a:t>Gran</a:t>
            </a:r>
            <a:r>
              <a:rPr lang="sk-SK" dirty="0" smtClean="0">
                <a:hlinkClick r:id="rId12" tooltip="Gran Chaco (stránka neexistuje)"/>
              </a:rPr>
              <a:t> </a:t>
            </a:r>
            <a:r>
              <a:rPr lang="sk-SK" dirty="0" err="1" smtClean="0">
                <a:hlinkClick r:id="rId12" tooltip="Gran Chaco (stránka neexistuje)"/>
              </a:rPr>
              <a:t>Chaco</a:t>
            </a:r>
            <a:r>
              <a:rPr lang="sk-SK" dirty="0" smtClean="0"/>
              <a:t> na centrálnom severe je síce o niečo vlhkejšie, ale vodné zrážky sa tu koncentrujú taktiež iba na leto. Severovýchod ako aj región pámp je celý rok oveľa vlhkejší, pri čom najvyššie množstvo zrážok v subtropickom dažďovom lese spadne v provincii </a:t>
            </a:r>
            <a:r>
              <a:rPr lang="sk-SK" dirty="0" err="1" smtClean="0">
                <a:hlinkClick r:id="rId13" tooltip="Misiones (argentínska provincia)"/>
              </a:rPr>
              <a:t>Misiones</a:t>
            </a:r>
            <a:r>
              <a:rPr lang="sk-SK" dirty="0" smtClean="0"/>
              <a:t>.</a:t>
            </a:r>
          </a:p>
          <a:p>
            <a:r>
              <a:rPr lang="sk-SK" dirty="0" smtClean="0"/>
              <a:t>Na juhu (</a:t>
            </a:r>
            <a:r>
              <a:rPr lang="sk-SK" dirty="0" smtClean="0">
                <a:hlinkClick r:id="rId14" tooltip="Patagónia"/>
              </a:rPr>
              <a:t>Patagónia</a:t>
            </a:r>
            <a:r>
              <a:rPr lang="sk-SK" dirty="0" smtClean="0"/>
              <a:t>) naopak: na západe v oblasti Ánd je podnebie stále mierne a vlhké a na východe patagónskeho výčnelku chladné a suché. Tento región ovplyvňuje pravidelný juhozápadný vietor, nazývaný </a:t>
            </a:r>
            <a:r>
              <a:rPr lang="sk-SK" dirty="0" err="1" smtClean="0">
                <a:hlinkClick r:id="rId15" tooltip="Pampero (stránka neexistuje)"/>
              </a:rPr>
              <a:t>Pampero</a:t>
            </a:r>
            <a:r>
              <a:rPr lang="sk-SK" dirty="0" smtClean="0"/>
              <a:t>.</a:t>
            </a:r>
          </a:p>
          <a:p>
            <a:r>
              <a:rPr lang="sk-SK" dirty="0" smtClean="0"/>
              <a:t>Úplne odlišné je podnebie v </a:t>
            </a:r>
            <a:r>
              <a:rPr lang="sk-SK" dirty="0" smtClean="0">
                <a:hlinkClick r:id="rId16" tooltip="Ohňová zem"/>
              </a:rPr>
              <a:t>Ohňovej zemi</a:t>
            </a:r>
            <a:r>
              <a:rPr lang="sk-SK" dirty="0" smtClean="0"/>
              <a:t>, kde teplotné rozdiely medzi letom a zimou sú nepatrné. Podnebie je tam chladné s relatívne vysokým množstvom zrážok.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Klimatické podmienky</a:t>
            </a: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0" y="1052736"/>
            <a:ext cx="8820472" cy="5544616"/>
          </a:xfrm>
        </p:spPr>
        <p:txBody>
          <a:bodyPr numCol="2">
            <a:normAutofit/>
          </a:bodyPr>
          <a:lstStyle/>
          <a:p>
            <a:r>
              <a:rPr lang="sk-SK" dirty="0" smtClean="0"/>
              <a:t>cenné </a:t>
            </a:r>
            <a:r>
              <a:rPr lang="sk-SK" dirty="0" smtClean="0"/>
              <a:t>nerasty a rudy sa nachádzajú v Argentíne len v malých množstvách. </a:t>
            </a:r>
          </a:p>
          <a:p>
            <a:r>
              <a:rPr lang="sk-SK" dirty="0" smtClean="0"/>
              <a:t>Sú to</a:t>
            </a:r>
            <a:r>
              <a:rPr lang="sk-SK" dirty="0" smtClean="0"/>
              <a:t>: </a:t>
            </a:r>
            <a:endParaRPr lang="sk-SK" dirty="0" smtClean="0"/>
          </a:p>
          <a:p>
            <a:r>
              <a:rPr lang="sk-SK" dirty="0" smtClean="0">
                <a:hlinkClick r:id="rId2" tooltip="Striebro"/>
              </a:rPr>
              <a:t>striebro</a:t>
            </a:r>
            <a:r>
              <a:rPr lang="sk-SK" dirty="0" smtClean="0"/>
              <a:t>, </a:t>
            </a:r>
            <a:endParaRPr lang="sk-SK" dirty="0" smtClean="0"/>
          </a:p>
          <a:p>
            <a:r>
              <a:rPr lang="sk-SK" dirty="0" smtClean="0">
                <a:hlinkClick r:id="rId3" tooltip="Meď"/>
              </a:rPr>
              <a:t>meď</a:t>
            </a:r>
            <a:r>
              <a:rPr lang="sk-SK" dirty="0" smtClean="0"/>
              <a:t>, </a:t>
            </a:r>
            <a:endParaRPr lang="sk-SK" dirty="0" smtClean="0"/>
          </a:p>
          <a:p>
            <a:r>
              <a:rPr lang="sk-SK" dirty="0" smtClean="0">
                <a:hlinkClick r:id="rId4" tooltip="Olovo"/>
              </a:rPr>
              <a:t>olovo</a:t>
            </a:r>
            <a:r>
              <a:rPr lang="sk-SK" dirty="0" smtClean="0"/>
              <a:t>, </a:t>
            </a:r>
            <a:endParaRPr lang="sk-SK" dirty="0" smtClean="0"/>
          </a:p>
          <a:p>
            <a:r>
              <a:rPr lang="sk-SK" dirty="0" smtClean="0">
                <a:hlinkClick r:id="rId5" tooltip="Zinok"/>
              </a:rPr>
              <a:t>zinok</a:t>
            </a:r>
            <a:r>
              <a:rPr lang="sk-SK" dirty="0" smtClean="0"/>
              <a:t>, </a:t>
            </a:r>
            <a:endParaRPr lang="sk-SK" dirty="0" smtClean="0"/>
          </a:p>
          <a:p>
            <a:r>
              <a:rPr lang="sk-SK" dirty="0" smtClean="0">
                <a:hlinkClick r:id="rId6" tooltip="Železo"/>
              </a:rPr>
              <a:t>železo</a:t>
            </a:r>
            <a:r>
              <a:rPr lang="sk-SK" dirty="0" smtClean="0"/>
              <a:t>, </a:t>
            </a:r>
            <a:endParaRPr lang="sk-SK" dirty="0" smtClean="0"/>
          </a:p>
          <a:p>
            <a:r>
              <a:rPr lang="sk-SK" dirty="0" smtClean="0">
                <a:hlinkClick r:id="rId7" tooltip="Cín"/>
              </a:rPr>
              <a:t>cín</a:t>
            </a:r>
            <a:r>
              <a:rPr lang="sk-SK" dirty="0" smtClean="0"/>
              <a:t>, </a:t>
            </a:r>
            <a:endParaRPr lang="sk-SK" dirty="0" smtClean="0"/>
          </a:p>
          <a:p>
            <a:r>
              <a:rPr lang="sk-SK" dirty="0" smtClean="0">
                <a:hlinkClick r:id="rId8" tooltip="Volfrám"/>
              </a:rPr>
              <a:t>volfrám</a:t>
            </a:r>
            <a:r>
              <a:rPr lang="sk-SK" dirty="0" smtClean="0"/>
              <a:t>, </a:t>
            </a:r>
            <a:endParaRPr lang="sk-SK" dirty="0" smtClean="0"/>
          </a:p>
          <a:p>
            <a:r>
              <a:rPr lang="sk-SK" dirty="0" smtClean="0">
                <a:hlinkClick r:id="rId9" tooltip="Sľuda"/>
              </a:rPr>
              <a:t>sľuda</a:t>
            </a:r>
            <a:r>
              <a:rPr lang="sk-SK" dirty="0" smtClean="0"/>
              <a:t> </a:t>
            </a:r>
            <a:endParaRPr lang="sk-SK" dirty="0" smtClean="0"/>
          </a:p>
          <a:p>
            <a:r>
              <a:rPr lang="sk-SK" dirty="0" smtClean="0">
                <a:hlinkClick r:id="rId10" tooltip="Vápenec"/>
              </a:rPr>
              <a:t>vápenec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Hospodársky </a:t>
            </a:r>
            <a:r>
              <a:rPr lang="sk-SK" dirty="0" smtClean="0"/>
              <a:t>významnejšia </a:t>
            </a:r>
            <a:r>
              <a:rPr lang="sk-SK" dirty="0" smtClean="0"/>
              <a:t>je </a:t>
            </a:r>
            <a:r>
              <a:rPr lang="sk-SK" dirty="0" smtClean="0">
                <a:hlinkClick r:id="rId11" tooltip="Ropa"/>
              </a:rPr>
              <a:t>ropa</a:t>
            </a:r>
            <a:r>
              <a:rPr lang="sk-SK" dirty="0" smtClean="0"/>
              <a:t> a výskyt </a:t>
            </a:r>
            <a:r>
              <a:rPr lang="sk-SK" dirty="0" smtClean="0">
                <a:hlinkClick r:id="rId12" tooltip="Zemný plyn"/>
              </a:rPr>
              <a:t>zemného plynu</a:t>
            </a:r>
            <a:r>
              <a:rPr lang="sk-SK" dirty="0" smtClean="0"/>
              <a:t> v mori, pri pobreží.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994122"/>
          </a:xfrm>
        </p:spPr>
        <p:txBody>
          <a:bodyPr/>
          <a:lstStyle/>
          <a:p>
            <a:r>
              <a:rPr lang="sk-SK" dirty="0" smtClean="0"/>
              <a:t>Nerastné bohatstvo</a:t>
            </a:r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Argentínska ústava z roku </a:t>
            </a:r>
            <a:r>
              <a:rPr lang="sk-SK" dirty="0" smtClean="0">
                <a:hlinkClick r:id="rId2" tooltip="1853"/>
              </a:rPr>
              <a:t>1853</a:t>
            </a:r>
            <a:r>
              <a:rPr lang="sk-SK" dirty="0" smtClean="0"/>
              <a:t>, revidovaná roku </a:t>
            </a:r>
            <a:r>
              <a:rPr lang="sk-SK" dirty="0" smtClean="0">
                <a:hlinkClick r:id="rId3" tooltip="1994"/>
              </a:rPr>
              <a:t>1994</a:t>
            </a:r>
            <a:r>
              <a:rPr lang="sk-SK" dirty="0" smtClean="0"/>
              <a:t>, rozdeľuje moc na výkonnú, zákonodarnú a súdnu, na národnej a regionálnej úrovni. Prezident a viceprezident sú volení priamo, na dobu 4 rokov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Obaja môžu byť zvolení iba na 2 po sebe nasledujúce volebné obdobia. Prezident vymenúva vládu, je tak súčasne predsedom vlády.</a:t>
            </a:r>
          </a:p>
          <a:p>
            <a:r>
              <a:rPr lang="sk-SK" dirty="0" smtClean="0"/>
              <a:t>Argentínsky parlament má dve komory: Snemovňu poslancov s 257 členmi a senát so 72 členmi. </a:t>
            </a:r>
            <a:endParaRPr lang="sk-SK" dirty="0" smtClean="0"/>
          </a:p>
          <a:p>
            <a:r>
              <a:rPr lang="sk-SK" dirty="0" smtClean="0"/>
              <a:t>Od </a:t>
            </a:r>
            <a:r>
              <a:rPr lang="sk-SK" dirty="0" smtClean="0"/>
              <a:t>roku </a:t>
            </a:r>
            <a:r>
              <a:rPr lang="sk-SK" dirty="0" smtClean="0">
                <a:hlinkClick r:id="rId4" tooltip="2001"/>
              </a:rPr>
              <a:t>2001</a:t>
            </a:r>
            <a:r>
              <a:rPr lang="sk-SK" dirty="0" smtClean="0"/>
              <a:t> sú senátori volení priamo, za každú provinciu traja. Volebné obdobie senátorov trvá 6 rokov. Jedna tretina senátu je obmieňaná každých 6 rokov. </a:t>
            </a:r>
            <a:endParaRPr lang="sk-SK" dirty="0" smtClean="0"/>
          </a:p>
          <a:p>
            <a:r>
              <a:rPr lang="sk-SK" dirty="0" smtClean="0"/>
              <a:t>Snemovňa </a:t>
            </a:r>
            <a:r>
              <a:rPr lang="sk-SK" dirty="0" smtClean="0"/>
              <a:t>poslancov je volená priamo na 4 roky </a:t>
            </a:r>
            <a:r>
              <a:rPr lang="sk-SK" dirty="0" smtClean="0">
                <a:hlinkClick r:id="rId5" tooltip="Pomerný volebný systém"/>
              </a:rPr>
              <a:t>pomerným systémom</a:t>
            </a:r>
            <a:r>
              <a:rPr lang="sk-SK" dirty="0" smtClean="0"/>
              <a:t>. Každé dva roky je obmieňaná polovina </a:t>
            </a:r>
            <a:r>
              <a:rPr lang="sk-SK" dirty="0" smtClean="0"/>
              <a:t>snemovne</a:t>
            </a:r>
            <a:r>
              <a:rPr lang="sk-SK" dirty="0" smtClean="0"/>
              <a:t>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Politika</a:t>
            </a:r>
            <a:endParaRPr lang="sk-S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23 </a:t>
            </a:r>
            <a:r>
              <a:rPr lang="sk-SK" b="1" dirty="0" smtClean="0"/>
              <a:t>provincií</a:t>
            </a:r>
            <a:r>
              <a:rPr lang="sk-SK" dirty="0" smtClean="0"/>
              <a:t> (</a:t>
            </a:r>
            <a:r>
              <a:rPr lang="sk-SK" i="1" dirty="0" smtClean="0"/>
              <a:t>provincia</a:t>
            </a:r>
            <a:r>
              <a:rPr lang="sk-SK" dirty="0" smtClean="0"/>
              <a:t>, </a:t>
            </a:r>
            <a:r>
              <a:rPr lang="sk-SK" dirty="0" err="1" smtClean="0"/>
              <a:t>pl</a:t>
            </a:r>
            <a:r>
              <a:rPr lang="sk-SK" dirty="0" smtClean="0"/>
              <a:t>. </a:t>
            </a:r>
            <a:r>
              <a:rPr lang="sk-SK" i="1" dirty="0" err="1" smtClean="0"/>
              <a:t>provincias</a:t>
            </a:r>
            <a:r>
              <a:rPr lang="sk-SK" dirty="0" smtClean="0"/>
              <a:t>) a 1 </a:t>
            </a:r>
            <a:r>
              <a:rPr lang="sk-SK" b="1" dirty="0" smtClean="0"/>
              <a:t>autonómne mesto</a:t>
            </a:r>
            <a:r>
              <a:rPr lang="sk-SK" dirty="0" smtClean="0"/>
              <a:t> (federálna oblasť </a:t>
            </a:r>
            <a:r>
              <a:rPr lang="sk-SK" i="1" dirty="0" err="1" smtClean="0"/>
              <a:t>Ciudad</a:t>
            </a:r>
            <a:r>
              <a:rPr lang="sk-SK" i="1" dirty="0" smtClean="0"/>
              <a:t> </a:t>
            </a:r>
            <a:r>
              <a:rPr lang="sk-SK" i="1" dirty="0" err="1" smtClean="0"/>
              <a:t>Autónoma</a:t>
            </a:r>
            <a:r>
              <a:rPr lang="sk-SK" i="1" dirty="0" smtClean="0"/>
              <a:t> de Buenos Aires</a:t>
            </a:r>
            <a:r>
              <a:rPr lang="sk-SK" dirty="0" smtClean="0"/>
              <a:t>):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Administratíva</a:t>
            </a:r>
            <a:endParaRPr lang="sk-SK" dirty="0"/>
          </a:p>
        </p:txBody>
      </p:sp>
      <p:pic>
        <p:nvPicPr>
          <p:cNvPr id="4" name="Obrázok 3" descr="250px-Provincias_de_Argentin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2256783"/>
            <a:ext cx="2381583" cy="460121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Argentína má asi 38,6 milióna obyvateľov </a:t>
            </a:r>
            <a:r>
              <a:rPr lang="sk-SK" dirty="0" smtClean="0"/>
              <a:t>.Toto </a:t>
            </a:r>
            <a:r>
              <a:rPr lang="sk-SK" dirty="0" smtClean="0"/>
              <a:t>zodpovedá hustote asi 13 obyvateľov/km².</a:t>
            </a:r>
          </a:p>
          <a:p>
            <a:r>
              <a:rPr lang="sk-SK" dirty="0" smtClean="0"/>
              <a:t>Približne 87 % obyvateľov žije v mestách s viac ako 2 000 obyvateľmi, z čoho 11,5 milióna pripadá na </a:t>
            </a:r>
            <a:r>
              <a:rPr lang="sk-SK" dirty="0" smtClean="0"/>
              <a:t>aglomeráciu</a:t>
            </a:r>
            <a:r>
              <a:rPr lang="sk-SK" dirty="0" smtClean="0"/>
              <a:t> Buenos Aires. Táto má hustotu obyvateľstva 2 989 obyvateľov/km².</a:t>
            </a:r>
          </a:p>
          <a:p>
            <a:r>
              <a:rPr lang="sk-SK" dirty="0" smtClean="0"/>
              <a:t>Mesto a celá provincia Buenos Aires majú spolu 16,6 milióna, provincie Córdoba a </a:t>
            </a:r>
            <a:r>
              <a:rPr lang="sk-SK" dirty="0" err="1" smtClean="0"/>
              <a:t>Santa</a:t>
            </a:r>
            <a:r>
              <a:rPr lang="sk-SK" dirty="0" smtClean="0"/>
              <a:t> </a:t>
            </a:r>
            <a:r>
              <a:rPr lang="sk-SK" dirty="0" err="1" smtClean="0"/>
              <a:t>Fe</a:t>
            </a:r>
            <a:r>
              <a:rPr lang="sk-SK" dirty="0" smtClean="0"/>
              <a:t> každá </a:t>
            </a:r>
            <a:r>
              <a:rPr lang="sk-SK" dirty="0" smtClean="0"/>
              <a:t>asi 3 milióny obyvateľov, takže v týchto troch, v centrálnej časti zeme ležiacich provinciách, žije spolu viac ako 60 % obyvateľov krajiny.</a:t>
            </a:r>
          </a:p>
          <a:p>
            <a:r>
              <a:rPr lang="sk-SK" dirty="0" smtClean="0"/>
              <a:t>Zostávajúce, vzdialenejšie časti krajiny sú osídlené naproti tomu veľmi riedko, predovšetkým na suchom juhu, kde pripadajú na kilometer štvorcový iba asi traja obyvatelia.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Obyvateľstvo</a:t>
            </a:r>
            <a:endParaRPr lang="sk-S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Viac ako 90 % obyvateľstva, podľa oficiálnej štatistiky, sú potomkovia európskych prisťahovalcov, z toho asi 36 % talianskych, asi 29 % španielskych a asi 3 – 4 % nemeckých. V oblasti Buenos Aires ako aj v provincii </a:t>
            </a:r>
            <a:r>
              <a:rPr lang="sk-SK" dirty="0" err="1" smtClean="0"/>
              <a:t>Chaco</a:t>
            </a:r>
            <a:r>
              <a:rPr lang="sk-SK" dirty="0" smtClean="0"/>
              <a:t> a </a:t>
            </a:r>
            <a:r>
              <a:rPr lang="sk-SK" dirty="0" err="1" smtClean="0"/>
              <a:t>Misiones</a:t>
            </a:r>
            <a:r>
              <a:rPr lang="sk-SK" dirty="0" smtClean="0"/>
              <a:t> hrá dôležitú úlohu tiež poľská menšina, ide o potomkov poľských vysťahovalcov z 20-tych rokov 20. storočia.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Buenos Aires existuje taktiež mnoho prisťahovalcov chorvátskeho pôvodu.</a:t>
            </a:r>
          </a:p>
          <a:p>
            <a:r>
              <a:rPr lang="sk-SK" dirty="0" smtClean="0"/>
              <a:t>Do začiatku 90-tych rokov štatistiky uvádzali podiel potomkov domácich indiánov pod 10 %. </a:t>
            </a:r>
            <a:endParaRPr lang="sk-SK" dirty="0" smtClean="0"/>
          </a:p>
          <a:p>
            <a:r>
              <a:rPr lang="sk-SK" dirty="0" smtClean="0"/>
              <a:t>Podľa </a:t>
            </a:r>
            <a:r>
              <a:rPr lang="sk-SK" dirty="0" smtClean="0"/>
              <a:t>nových zistení je ale ich podiel omnoho vyšší. Štúdia Univerzity Buenos </a:t>
            </a:r>
            <a:r>
              <a:rPr lang="sk-SK" dirty="0" smtClean="0"/>
              <a:t>Aires skúmala </a:t>
            </a:r>
            <a:r>
              <a:rPr lang="sk-SK" dirty="0" smtClean="0"/>
              <a:t>DNA jednej vzorky Argentínčanov a zistila že: 56 % všetkých Argentínčanov má prinajmenšom jedného indiánskeho predka. </a:t>
            </a:r>
            <a:endParaRPr lang="sk-SK" dirty="0" smtClean="0"/>
          </a:p>
          <a:p>
            <a:r>
              <a:rPr lang="sk-SK" dirty="0" smtClean="0"/>
              <a:t>Tento </a:t>
            </a:r>
            <a:r>
              <a:rPr lang="sk-SK" dirty="0" smtClean="0"/>
              <a:t>rozdiel pochádza údajne z toho, že Indiáni predtým boli silne diskriminovaní, a preto sa mnohí vydávali za belochov.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Potomkovia Európanov a Indiáni</a:t>
            </a:r>
            <a:endParaRPr lang="sk-SK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k-SK" dirty="0" smtClean="0"/>
              <a:t>Iba menšina Argentíncov sú potomkami celkovo 30 indiánskych rodov, alebo kmeňov, ktoré pred príchodom Španielov žili na tomto území. Toto vyplýva jednak z toho, že Argentína pred kolonizáciou bola hustejšie zaľudnená iba na severozápade, a jednak z toho, že tunajší Indiáni boli Španielmi a neskôr Argentíncami vo veľkej miere vyhubení. </a:t>
            </a:r>
            <a:endParaRPr lang="sk-SK" dirty="0" smtClean="0"/>
          </a:p>
          <a:p>
            <a:r>
              <a:rPr lang="sk-SK" dirty="0" smtClean="0"/>
              <a:t>Štátny </a:t>
            </a:r>
            <a:r>
              <a:rPr lang="sk-SK" dirty="0" smtClean="0"/>
              <a:t>Indiánsky inštitút </a:t>
            </a:r>
            <a:r>
              <a:rPr lang="sk-SK" b="1" dirty="0" smtClean="0"/>
              <a:t>INADI</a:t>
            </a:r>
            <a:r>
              <a:rPr lang="sk-SK" dirty="0" smtClean="0"/>
              <a:t> odhaduje počet Indiánov na asi 1 milión, ďalšia indiánska organizácia </a:t>
            </a:r>
            <a:r>
              <a:rPr lang="sk-SK" b="1" dirty="0" smtClean="0"/>
              <a:t>AIRA</a:t>
            </a:r>
            <a:r>
              <a:rPr lang="sk-SK" dirty="0" smtClean="0"/>
              <a:t> (</a:t>
            </a:r>
            <a:r>
              <a:rPr lang="sk-SK" dirty="0" err="1" smtClean="0"/>
              <a:t>Asociation</a:t>
            </a:r>
            <a:r>
              <a:rPr lang="sk-SK" dirty="0" smtClean="0"/>
              <a:t> de </a:t>
            </a:r>
            <a:r>
              <a:rPr lang="sk-SK" dirty="0" err="1" smtClean="0"/>
              <a:t>Indígenas</a:t>
            </a:r>
            <a:r>
              <a:rPr lang="sk-SK" dirty="0" smtClean="0"/>
              <a:t> </a:t>
            </a:r>
            <a:r>
              <a:rPr lang="sk-SK" dirty="0" err="1" smtClean="0"/>
              <a:t>de</a:t>
            </a:r>
            <a:r>
              <a:rPr lang="sk-SK" dirty="0" smtClean="0"/>
              <a:t> la </a:t>
            </a:r>
            <a:r>
              <a:rPr lang="sk-SK" dirty="0" err="1" smtClean="0"/>
              <a:t>República</a:t>
            </a:r>
            <a:r>
              <a:rPr lang="sk-SK" dirty="0" smtClean="0"/>
              <a:t> </a:t>
            </a:r>
            <a:r>
              <a:rPr lang="sk-SK" dirty="0" err="1" smtClean="0"/>
              <a:t>Argentina</a:t>
            </a:r>
            <a:r>
              <a:rPr lang="sk-SK" dirty="0" smtClean="0"/>
              <a:t>) odhaduje ich na viac ako 1,5 milióna.</a:t>
            </a:r>
          </a:p>
          <a:p>
            <a:r>
              <a:rPr lang="sk-SK" dirty="0" smtClean="0"/>
              <a:t>Prieskumom, ktorý vykonal INDEC v roku 2001, bolo zistené, že asi 2,8 % všetkých argentínskych domácností má aspoň jedného indiánskeho člena. Toto percento sa prirodzene líši podľa polohy provincie. </a:t>
            </a:r>
            <a:endParaRPr lang="sk-SK" dirty="0" smtClean="0"/>
          </a:p>
          <a:p>
            <a:r>
              <a:rPr lang="sk-SK" dirty="0" smtClean="0"/>
              <a:t>Tak </a:t>
            </a:r>
            <a:r>
              <a:rPr lang="sk-SK" dirty="0" smtClean="0"/>
              <a:t>v provincii </a:t>
            </a:r>
            <a:r>
              <a:rPr lang="sk-SK" dirty="0" err="1" smtClean="0"/>
              <a:t>Jujuy</a:t>
            </a:r>
            <a:r>
              <a:rPr lang="sk-SK" dirty="0" smtClean="0"/>
              <a:t> je podiel s 10,5 % najväčší. Najmenší podiel je v provincii </a:t>
            </a:r>
            <a:r>
              <a:rPr lang="sk-SK" dirty="0" err="1" smtClean="0"/>
              <a:t>Corrientes</a:t>
            </a:r>
            <a:r>
              <a:rPr lang="sk-SK" dirty="0" smtClean="0"/>
              <a:t> s 1,0 %, v hlavnom meste Buenos Aires dosahuje 2,3 </a:t>
            </a:r>
          </a:p>
          <a:p>
            <a:r>
              <a:rPr lang="sk-SK" dirty="0" smtClean="0"/>
              <a:t>Najväčšie skupiny sú </a:t>
            </a:r>
            <a:r>
              <a:rPr lang="sk-SK" dirty="0" err="1" smtClean="0"/>
              <a:t>Collovia</a:t>
            </a:r>
            <a:r>
              <a:rPr lang="sk-SK" dirty="0" smtClean="0"/>
              <a:t> v </a:t>
            </a:r>
            <a:r>
              <a:rPr lang="sk-SK" dirty="0" err="1" smtClean="0"/>
              <a:t>Jujuy</a:t>
            </a:r>
            <a:r>
              <a:rPr lang="sk-SK" dirty="0" smtClean="0"/>
              <a:t> a Salta, kmeň </a:t>
            </a:r>
            <a:r>
              <a:rPr lang="sk-SK" dirty="0" err="1" smtClean="0"/>
              <a:t>Mapuče</a:t>
            </a:r>
            <a:r>
              <a:rPr lang="sk-SK" dirty="0" smtClean="0"/>
              <a:t> (</a:t>
            </a:r>
            <a:r>
              <a:rPr lang="sk-SK" dirty="0" err="1" smtClean="0"/>
              <a:t>Araukánci</a:t>
            </a:r>
            <a:r>
              <a:rPr lang="sk-SK" dirty="0" smtClean="0"/>
              <a:t>) v </a:t>
            </a:r>
            <a:r>
              <a:rPr lang="sk-SK" dirty="0" err="1" smtClean="0"/>
              <a:t>Neuquén</a:t>
            </a:r>
            <a:r>
              <a:rPr lang="sk-SK" dirty="0" smtClean="0"/>
              <a:t> a </a:t>
            </a:r>
            <a:r>
              <a:rPr lang="sk-SK" dirty="0" err="1" smtClean="0"/>
              <a:t>Río</a:t>
            </a:r>
            <a:r>
              <a:rPr lang="sk-SK" dirty="0" smtClean="0"/>
              <a:t> </a:t>
            </a:r>
            <a:r>
              <a:rPr lang="sk-SK" dirty="0" err="1" smtClean="0"/>
              <a:t>Negro</a:t>
            </a:r>
            <a:r>
              <a:rPr lang="sk-SK" dirty="0" smtClean="0"/>
              <a:t>, ako aj </a:t>
            </a:r>
            <a:r>
              <a:rPr lang="sk-SK" dirty="0" err="1" smtClean="0"/>
              <a:t>Vichiovia</a:t>
            </a:r>
            <a:r>
              <a:rPr lang="sk-SK" dirty="0" smtClean="0"/>
              <a:t> (</a:t>
            </a:r>
            <a:r>
              <a:rPr lang="sk-SK" dirty="0" err="1" smtClean="0"/>
              <a:t>Wichi</a:t>
            </a:r>
            <a:r>
              <a:rPr lang="sk-SK" dirty="0" smtClean="0"/>
              <a:t>) a </a:t>
            </a:r>
            <a:r>
              <a:rPr lang="sk-SK" dirty="0" err="1" smtClean="0"/>
              <a:t>Tobaovia</a:t>
            </a:r>
            <a:r>
              <a:rPr lang="sk-SK" dirty="0" smtClean="0"/>
              <a:t> v </a:t>
            </a:r>
            <a:r>
              <a:rPr lang="sk-SK" dirty="0" err="1" smtClean="0"/>
              <a:t>Chaco</a:t>
            </a:r>
            <a:r>
              <a:rPr lang="sk-SK" dirty="0" smtClean="0"/>
              <a:t> a vo </a:t>
            </a:r>
            <a:r>
              <a:rPr lang="sk-SK" dirty="0" err="1" smtClean="0"/>
              <a:t>Formose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Len </a:t>
            </a:r>
            <a:r>
              <a:rPr lang="sk-SK" dirty="0" smtClean="0"/>
              <a:t>menšina Indiánov žije na svojom, pôvodne osídlenom území, veľa sa ich presídlilo do veľkomiest, kde často žijú v chudobných podmienkach ako zle platení robotníci. Tak existuje v </a:t>
            </a:r>
            <a:r>
              <a:rPr lang="sk-SK" dirty="0" err="1" smtClean="0"/>
              <a:t>Rosariusamostatná</a:t>
            </a:r>
            <a:r>
              <a:rPr lang="sk-SK" dirty="0" smtClean="0"/>
              <a:t> štvrť, kde žijú iba Indiáni z kmeňa </a:t>
            </a:r>
            <a:r>
              <a:rPr lang="sk-SK" dirty="0" err="1" smtClean="0"/>
              <a:t>Toba</a:t>
            </a:r>
            <a:r>
              <a:rPr lang="sk-SK" dirty="0" smtClean="0"/>
              <a:t>, to isté platí o </a:t>
            </a:r>
            <a:r>
              <a:rPr lang="sk-SK" dirty="0" err="1" smtClean="0"/>
              <a:t>Kollasoch</a:t>
            </a:r>
            <a:r>
              <a:rPr lang="sk-SK" dirty="0" smtClean="0"/>
              <a:t> v San Salvador de </a:t>
            </a:r>
            <a:r>
              <a:rPr lang="sk-SK" dirty="0" err="1" smtClean="0"/>
              <a:t>Jujuy</a:t>
            </a:r>
            <a:r>
              <a:rPr lang="sk-SK" dirty="0" smtClean="0"/>
              <a:t> a San </a:t>
            </a:r>
            <a:r>
              <a:rPr lang="sk-SK" dirty="0" err="1" smtClean="0"/>
              <a:t>Miguel</a:t>
            </a:r>
            <a:r>
              <a:rPr lang="sk-SK" dirty="0" smtClean="0"/>
              <a:t> de </a:t>
            </a:r>
            <a:r>
              <a:rPr lang="sk-SK" dirty="0" err="1" smtClean="0"/>
              <a:t>Tucumán</a:t>
            </a:r>
            <a:r>
              <a:rPr lang="sk-SK" dirty="0" smtClean="0"/>
              <a:t>. Od 80-tych rokov sa zvyšuje národnostné povedomie v týchto minoritách, začína sa tradičná kultúra cielene zachovávať a šíriť, aj pomocou rozhlasu a škôl.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0" dirty="0" smtClean="0">
                <a:effectLst/>
              </a:rPr>
              <a:t>Domorodá </a:t>
            </a:r>
            <a:r>
              <a:rPr lang="sk-SK" b="0" dirty="0" smtClean="0">
                <a:effectLst/>
              </a:rPr>
              <a:t>populácia</a:t>
            </a:r>
            <a:endParaRPr lang="sk-SK" b="0" dirty="0">
              <a:effectLst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4680520"/>
          </a:xfrm>
        </p:spPr>
        <p:txBody>
          <a:bodyPr>
            <a:normAutofit fontScale="62500" lnSpcReduction="20000"/>
          </a:bodyPr>
          <a:lstStyle/>
          <a:p>
            <a:r>
              <a:rPr lang="sk-SK" dirty="0" smtClean="0"/>
              <a:t>Asi desať percent obyvateľstva sú cudzinci. Dnes prichádzajú do Argentíny predovšetkým ľudia zo susedných krajín, Bolívie, Paraguaja a Uruguaja ako aj z Peru a predtým v </a:t>
            </a:r>
            <a:r>
              <a:rPr lang="sk-SK" dirty="0" err="1" smtClean="0"/>
              <a:t>dobePinochetovej</a:t>
            </a:r>
            <a:r>
              <a:rPr lang="sk-SK" dirty="0" smtClean="0"/>
              <a:t> diktatúry tiež z Čile, ale na základe </a:t>
            </a:r>
            <a:r>
              <a:rPr lang="sk-SK" dirty="0" err="1" smtClean="0"/>
              <a:t>redemokratizácie</a:t>
            </a:r>
            <a:r>
              <a:rPr lang="sk-SK" dirty="0" smtClean="0"/>
              <a:t> a medzitým vyššej životnej úrovne v susednej krajine v predchádzajúcich 4 rokoch, naopak, Argentínci odchádzajú do Čile. </a:t>
            </a:r>
            <a:endParaRPr lang="sk-SK" dirty="0" smtClean="0"/>
          </a:p>
          <a:p>
            <a:r>
              <a:rPr lang="sk-SK" dirty="0" smtClean="0"/>
              <a:t>Dovedna </a:t>
            </a:r>
            <a:r>
              <a:rPr lang="sk-SK" dirty="0" smtClean="0"/>
              <a:t>prichádza asi 68 % prisťahovalcov z americkým štátov. </a:t>
            </a:r>
            <a:endParaRPr lang="sk-SK" dirty="0" smtClean="0"/>
          </a:p>
          <a:p>
            <a:r>
              <a:rPr lang="sk-SK" dirty="0" smtClean="0"/>
              <a:t>Približne </a:t>
            </a:r>
            <a:r>
              <a:rPr lang="sk-SK" dirty="0" smtClean="0"/>
              <a:t>dve percentá všetkých prisťahovalcov prichádza z Ázie (hlavne Kórejčanov).</a:t>
            </a:r>
          </a:p>
          <a:p>
            <a:r>
              <a:rPr lang="sk-SK" dirty="0" smtClean="0"/>
              <a:t>Od 90-tych rokov prichádza stále viac prisťahovalcov z Európy, prichádzajú hlavne pre neporušenú prírodu. </a:t>
            </a:r>
            <a:endParaRPr lang="sk-SK" dirty="0" smtClean="0"/>
          </a:p>
          <a:p>
            <a:r>
              <a:rPr lang="sk-SK" dirty="0" smtClean="0"/>
              <a:t>Na </a:t>
            </a:r>
            <a:r>
              <a:rPr lang="sk-SK" dirty="0" smtClean="0"/>
              <a:t>rozdiel od ostatných prisťahovalcov majú už najčastejšie zabezpečenú ekonomickú nezávislosť alebo sú dôchodcovia, pokúšajúc sa presťahovaním zvýšiť svoju kvalitu života. </a:t>
            </a:r>
            <a:endParaRPr lang="sk-SK" dirty="0" smtClean="0"/>
          </a:p>
          <a:p>
            <a:r>
              <a:rPr lang="sk-SK" dirty="0" smtClean="0"/>
              <a:t>Oni </a:t>
            </a:r>
            <a:r>
              <a:rPr lang="sk-SK" dirty="0" smtClean="0"/>
              <a:t>reprezentujú približne 28 % cudzincov.</a:t>
            </a:r>
          </a:p>
          <a:p>
            <a:r>
              <a:rPr lang="sk-SK" dirty="0" smtClean="0"/>
              <a:t>Od Argentínskej krízy medzi rokmi 1998 a 2002 sa zväčšila emigračná vlna. Argentínčania odchádzali do Európy a Severnej Ameriky, a v menšej miere tiež do Brazílie a Čile. Táto emigračná vlna má ale ďalekosiahle dôsledky, na jej základe sa relatívne zrýchlilo zotavenie argentínskej ekonomiky.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Cudzinci, prisťahovalectvo a </a:t>
            </a:r>
            <a:r>
              <a:rPr lang="sk-SK" dirty="0" smtClean="0"/>
              <a:t>vysťahovalectvo</a:t>
            </a:r>
            <a:endParaRPr lang="sk-SK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k-SK" dirty="0" smtClean="0"/>
              <a:t>Tango</a:t>
            </a:r>
          </a:p>
          <a:p>
            <a:pPr>
              <a:buNone/>
            </a:pPr>
            <a:r>
              <a:rPr lang="sk-SK" dirty="0" smtClean="0"/>
              <a:t>Tango</a:t>
            </a:r>
            <a:r>
              <a:rPr lang="sk-SK" dirty="0" smtClean="0"/>
              <a:t>, národná hudba a tanec Argentíny, vzniklo na perifériách Buenos Aires. Hudba a vzrušujúci tanečný prejav, ktorý ju sprevádza, odráža náladu pracujúceho ľudu, a tak je melódia niekedy veselá, častejšie však smutná. Tango sa hráva </a:t>
            </a:r>
            <a:r>
              <a:rPr lang="sk-SK" dirty="0" smtClean="0"/>
              <a:t>na </a:t>
            </a:r>
            <a:r>
              <a:rPr lang="sk-SK" dirty="0" err="1" smtClean="0"/>
              <a:t>bandoneóne</a:t>
            </a:r>
            <a:r>
              <a:rPr lang="sk-SK" dirty="0" smtClean="0"/>
              <a:t>. Je to druh ťahacej harmoniky sprevádzanej pianom a </a:t>
            </a:r>
            <a:r>
              <a:rPr lang="sk-SK" dirty="0" smtClean="0"/>
              <a:t>husľami</a:t>
            </a:r>
          </a:p>
          <a:p>
            <a:r>
              <a:rPr lang="sk-SK" dirty="0" smtClean="0"/>
              <a:t>Buenos Aires</a:t>
            </a:r>
            <a:endParaRPr lang="sk-SK" b="1" dirty="0" smtClean="0"/>
          </a:p>
          <a:p>
            <a:pPr>
              <a:buNone/>
            </a:pPr>
            <a:r>
              <a:rPr lang="sk-SK" dirty="0" smtClean="0"/>
              <a:t>Tretina </a:t>
            </a:r>
            <a:r>
              <a:rPr lang="sk-SK" dirty="0" smtClean="0"/>
              <a:t>Argentínčanov žije v hlavnom meste </a:t>
            </a:r>
            <a:r>
              <a:rPr lang="sk-SK" dirty="0" err="1" smtClean="0"/>
              <a:t>Bueno</a:t>
            </a:r>
            <a:r>
              <a:rPr lang="sk-SK" dirty="0" smtClean="0"/>
              <a:t> Aires. Toto veľkomesto patrí medzi najväčšie mestá na južnej pologuli. Mesto založili Španieli roku 1536 ako prístav na rieke </a:t>
            </a:r>
            <a:r>
              <a:rPr lang="sk-SK" dirty="0" err="1" smtClean="0"/>
              <a:t>Río</a:t>
            </a:r>
            <a:r>
              <a:rPr lang="sk-SK" dirty="0" smtClean="0"/>
              <a:t> de la </a:t>
            </a:r>
            <a:r>
              <a:rPr lang="sk-SK" dirty="0" err="1" smtClean="0"/>
              <a:t>Plata</a:t>
            </a:r>
            <a:r>
              <a:rPr lang="sk-SK" dirty="0" smtClean="0"/>
              <a:t>. Jeho obyvatelia sa stále nazývajú </a:t>
            </a:r>
            <a:r>
              <a:rPr lang="sk-SK" dirty="0" err="1" smtClean="0"/>
              <a:t>porteňos</a:t>
            </a:r>
            <a:r>
              <a:rPr lang="sk-SK" dirty="0" smtClean="0"/>
              <a:t>, ľudia z prístavu. Buenos Aires je dômyselne postavené mesto so širokými ulicami, metrom a luxusnými obchodmi. Je obchodným centrom krajiny a väčšina argentínskeho tovaru sa expeduje z jeho prístavu.</a:t>
            </a:r>
          </a:p>
          <a:p>
            <a:r>
              <a:rPr lang="sk-SK" dirty="0" smtClean="0"/>
              <a:t>Médiá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Argentínčania si môžu vybrať z 220 druhov denníkov, z ktorých La </a:t>
            </a:r>
            <a:r>
              <a:rPr lang="sk-SK" dirty="0" err="1" smtClean="0"/>
              <a:t>Prensa</a:t>
            </a:r>
            <a:r>
              <a:rPr lang="sk-SK" dirty="0" smtClean="0"/>
              <a:t>, La </a:t>
            </a:r>
            <a:r>
              <a:rPr lang="sk-SK" dirty="0" err="1" smtClean="0"/>
              <a:t>Nación</a:t>
            </a:r>
            <a:r>
              <a:rPr lang="sk-SK" dirty="0" smtClean="0"/>
              <a:t> a </a:t>
            </a:r>
            <a:r>
              <a:rPr lang="sk-SK" dirty="0" err="1" smtClean="0"/>
              <a:t>Clarín</a:t>
            </a:r>
            <a:r>
              <a:rPr lang="sk-SK" dirty="0" smtClean="0"/>
              <a:t> majú najväčší náklad v Južnej Amerike. Väčšina z nich vychádza v španielčine, ale pomerne dosť sa vydávajú aj v nemeckom, anglickom a francúzskom jazyku. Argentínska ústava zaručuje slobodu tlače, ale počas vojenskej diktatúry boli noviny a televízia tvrdo cenzurované.</a:t>
            </a:r>
          </a:p>
          <a:p>
            <a:r>
              <a:rPr lang="sk-SK" dirty="0" smtClean="0"/>
              <a:t> </a:t>
            </a:r>
            <a:r>
              <a:rPr lang="sk-SK" dirty="0" smtClean="0"/>
              <a:t>Gaučovia na </a:t>
            </a:r>
            <a:r>
              <a:rPr lang="sk-SK" dirty="0" smtClean="0"/>
              <a:t>pampách</a:t>
            </a:r>
          </a:p>
          <a:p>
            <a:pPr>
              <a:buNone/>
            </a:pPr>
            <a:r>
              <a:rPr lang="sk-SK" dirty="0" smtClean="0"/>
              <a:t>Argentínsky gaučo, ktorý je taký známy ako americký kovboj, brázdi trávnaté pampy už tristo rokov. Názov gaučo pochádza z juhoamerického výrazu pre slovo vydedenec, pretože gaučovia vždy dávali prednosť životu mimo zákonov miest. Muži pracujú na rozsiahlych rančoch, </a:t>
            </a:r>
            <a:r>
              <a:rPr lang="sk-SK" dirty="0" err="1" smtClean="0"/>
              <a:t>estancias</a:t>
            </a:r>
            <a:r>
              <a:rPr lang="sk-SK" dirty="0" smtClean="0"/>
              <a:t>, robia ploty a ohrady pre zvieratá, starajú sa o kone a dávajú pozor na obrovské stáda dobytka. Húževnatí, samostatní a slobodní gaučovia sa stali legendárnymi hrdinami a národným symbolom Argentíny.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Zaujímavosti</a:t>
            </a:r>
            <a:endParaRPr lang="sk-SK" dirty="0"/>
          </a:p>
        </p:txBody>
      </p:sp>
      <p:pic>
        <p:nvPicPr>
          <p:cNvPr id="4" name="Obrázok 3" descr="img_131885716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9" y="0"/>
            <a:ext cx="2088232" cy="1539668"/>
          </a:xfrm>
          <a:prstGeom prst="rect">
            <a:avLst/>
          </a:prstGeom>
        </p:spPr>
      </p:pic>
      <p:pic>
        <p:nvPicPr>
          <p:cNvPr id="5" name="Obrázok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2160" y="0"/>
            <a:ext cx="2160240" cy="1388726"/>
          </a:xfrm>
          <a:prstGeom prst="rect">
            <a:avLst/>
          </a:prstGeom>
        </p:spPr>
      </p:pic>
      <p:pic>
        <p:nvPicPr>
          <p:cNvPr id="6" name="Obrázok 5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1920" y="5375835"/>
            <a:ext cx="1224136" cy="1482165"/>
          </a:xfrm>
          <a:prstGeom prst="rect">
            <a:avLst/>
          </a:prstGeom>
        </p:spPr>
      </p:pic>
      <p:pic>
        <p:nvPicPr>
          <p:cNvPr id="7" name="Obrázok 6" descr="images (2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92080" y="5445224"/>
            <a:ext cx="1872208" cy="125724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Rozloha:</a:t>
            </a:r>
            <a:r>
              <a:rPr lang="sk-SK" dirty="0" smtClean="0"/>
              <a:t>2 780 400 km² </a:t>
            </a:r>
            <a:endParaRPr lang="sk-SK" dirty="0" smtClean="0"/>
          </a:p>
          <a:p>
            <a:r>
              <a:rPr lang="sk-SK" dirty="0" smtClean="0"/>
              <a:t>Počet obyv</a:t>
            </a:r>
            <a:r>
              <a:rPr lang="sk-SK" dirty="0" smtClean="0"/>
              <a:t>.:</a:t>
            </a:r>
            <a:r>
              <a:rPr lang="sk-SK" dirty="0" smtClean="0"/>
              <a:t>39 537 943</a:t>
            </a:r>
            <a:endParaRPr lang="sk-SK" dirty="0" smtClean="0"/>
          </a:p>
          <a:p>
            <a:r>
              <a:rPr lang="sk-SK" dirty="0" smtClean="0"/>
              <a:t>Hl. </a:t>
            </a:r>
            <a:r>
              <a:rPr lang="sk-SK" dirty="0" smtClean="0"/>
              <a:t>mesto: Buenos Aires</a:t>
            </a:r>
            <a:endParaRPr lang="sk-SK" dirty="0" smtClean="0"/>
          </a:p>
          <a:p>
            <a:r>
              <a:rPr lang="sk-SK" dirty="0" smtClean="0"/>
              <a:t>Mena: </a:t>
            </a:r>
            <a:r>
              <a:rPr lang="sk-SK" dirty="0" smtClean="0"/>
              <a:t>argentínske </a:t>
            </a:r>
            <a:r>
              <a:rPr lang="sk-SK" dirty="0" smtClean="0"/>
              <a:t>peso (ARS)</a:t>
            </a:r>
            <a:endParaRPr lang="sk-SK" dirty="0" smtClean="0"/>
          </a:p>
          <a:p>
            <a:r>
              <a:rPr lang="sk-SK" dirty="0" smtClean="0"/>
              <a:t>Jazyky: </a:t>
            </a:r>
            <a:r>
              <a:rPr lang="sk-SK" dirty="0" smtClean="0"/>
              <a:t>španielčina</a:t>
            </a:r>
            <a:endParaRPr lang="sk-SK" dirty="0" smtClean="0"/>
          </a:p>
          <a:p>
            <a:r>
              <a:rPr lang="sk-SK" dirty="0" smtClean="0"/>
              <a:t>Forma štátu</a:t>
            </a:r>
            <a:r>
              <a:rPr lang="sk-SK" dirty="0" smtClean="0"/>
              <a:t>: federatívna republika</a:t>
            </a:r>
            <a:endParaRPr lang="sk-SK" dirty="0" smtClean="0"/>
          </a:p>
          <a:p>
            <a:r>
              <a:rPr lang="sk-SK" dirty="0" smtClean="0"/>
              <a:t>Hlava štátu</a:t>
            </a:r>
            <a:r>
              <a:rPr lang="sk-SK" dirty="0" smtClean="0"/>
              <a:t>: </a:t>
            </a:r>
            <a:r>
              <a:rPr lang="sk-SK" dirty="0" err="1" smtClean="0"/>
              <a:t>Cristina</a:t>
            </a:r>
            <a:r>
              <a:rPr lang="sk-SK" dirty="0" smtClean="0"/>
              <a:t> </a:t>
            </a:r>
            <a:r>
              <a:rPr lang="sk-SK" dirty="0" err="1" smtClean="0"/>
              <a:t>Fernándezová</a:t>
            </a:r>
            <a:r>
              <a:rPr lang="sk-SK" dirty="0" smtClean="0"/>
              <a:t> de </a:t>
            </a:r>
            <a:r>
              <a:rPr lang="sk-SK" dirty="0" err="1" smtClean="0"/>
              <a:t>Kirchner</a:t>
            </a:r>
            <a:endParaRPr lang="sk-SK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</a:t>
            </a:r>
            <a:r>
              <a:rPr lang="sk-SK" dirty="0" smtClean="0"/>
              <a:t>daje</a:t>
            </a:r>
            <a:endParaRPr lang="sk-SK" dirty="0"/>
          </a:p>
        </p:txBody>
      </p:sp>
      <p:pic>
        <p:nvPicPr>
          <p:cNvPr id="4" name="Obrázok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2399949" cy="1484783"/>
          </a:xfrm>
          <a:prstGeom prst="rect">
            <a:avLst/>
          </a:prstGeom>
        </p:spPr>
      </p:pic>
      <p:pic>
        <p:nvPicPr>
          <p:cNvPr id="5" name="Obrázok 4" descr="images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19775" y="0"/>
            <a:ext cx="3324225" cy="1371600"/>
          </a:xfrm>
          <a:prstGeom prst="rect">
            <a:avLst/>
          </a:prstGeom>
        </p:spPr>
      </p:pic>
      <p:pic>
        <p:nvPicPr>
          <p:cNvPr id="6" name="Obrázok 5" descr="images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00193" y="4727889"/>
            <a:ext cx="2843808" cy="2130111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Ďakujem za pozornosť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400600"/>
          </a:xfrm>
        </p:spPr>
        <p:txBody>
          <a:bodyPr>
            <a:normAutofit fontScale="55000" lnSpcReduction="20000"/>
          </a:bodyPr>
          <a:lstStyle/>
          <a:p>
            <a:r>
              <a:rPr lang="sk-SK" dirty="0" smtClean="0"/>
              <a:t>Dovtedy, kým do krajiny prenikli Európania, žili v severozápadnej oblasti Ánd významné kultúrne národy, ktoré obývali sídliská podobné mestám. Na juhu žili spoločenstvá zberačov a lovcov. Okolo roku 1480 obsadili rozsiahle časti Inkovia.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roku 1516 pristáli pri ústí La Platy Španieli. </a:t>
            </a:r>
          </a:p>
          <a:p>
            <a:r>
              <a:rPr lang="sk-SK" dirty="0" smtClean="0"/>
              <a:t>Roku 1776 bolo zriadené </a:t>
            </a:r>
            <a:r>
              <a:rPr lang="sk-SK" dirty="0" err="1" smtClean="0"/>
              <a:t>Laplatské</a:t>
            </a:r>
            <a:r>
              <a:rPr lang="sk-SK" dirty="0" smtClean="0"/>
              <a:t> </a:t>
            </a:r>
            <a:r>
              <a:rPr lang="sk-SK" dirty="0" err="1" smtClean="0"/>
              <a:t>vicekráľovstvo</a:t>
            </a:r>
            <a:r>
              <a:rPr lang="sk-SK" dirty="0" smtClean="0"/>
              <a:t>, ktoré obsahovalo územie Argentíny, Bolívie, Paraguaja a Uruguaja. V roku 1810 bol zosadený </a:t>
            </a:r>
            <a:r>
              <a:rPr lang="sk-SK" dirty="0" err="1" smtClean="0"/>
              <a:t>vicekráľ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Roku</a:t>
            </a:r>
            <a:r>
              <a:rPr lang="sk-SK" dirty="0" smtClean="0"/>
              <a:t> 1816 bola vyhlásená nezávislosť Zjednotených </a:t>
            </a:r>
            <a:r>
              <a:rPr lang="sk-SK" dirty="0" err="1" smtClean="0"/>
              <a:t>laplatských</a:t>
            </a:r>
            <a:r>
              <a:rPr lang="sk-SK" dirty="0" smtClean="0"/>
              <a:t> provincií, tak vznikol za diktatúry Juana Manuela de </a:t>
            </a:r>
            <a:r>
              <a:rPr lang="sk-SK" dirty="0" err="1" smtClean="0"/>
              <a:t>Rosas</a:t>
            </a:r>
            <a:r>
              <a:rPr lang="sk-SK" dirty="0" smtClean="0"/>
              <a:t> jednotný štát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Roku 1819 sa Argentína stala federatívnym štátom. V roku 1880bola pričlenená Patagónia.</a:t>
            </a:r>
          </a:p>
          <a:p>
            <a:r>
              <a:rPr lang="sk-SK" dirty="0" smtClean="0"/>
              <a:t>Veľkou hospodárskou krízou na konci 20. rokov 20. storočia sa skončilo obdobie veľkého rozkvetu argentínskej ekonomiky. </a:t>
            </a:r>
            <a:r>
              <a:rPr lang="sk-SK" dirty="0" smtClean="0"/>
              <a:t>Za </a:t>
            </a:r>
            <a:r>
              <a:rPr lang="sk-SK" dirty="0" smtClean="0"/>
              <a:t>reformného politika sa považoval dlhú dobu dvakrát zvolený Juan Domingo Perón, po ktorom získala meno politika </a:t>
            </a:r>
            <a:r>
              <a:rPr lang="sk-SK" dirty="0" err="1" smtClean="0"/>
              <a:t>peronizmu</a:t>
            </a:r>
            <a:r>
              <a:rPr lang="sk-SK" dirty="0" smtClean="0"/>
              <a:t>. Za svoju veľkú popularitu vďačil aj veľkej podpore herečky Evy </a:t>
            </a:r>
            <a:r>
              <a:rPr lang="sk-SK" dirty="0" err="1" smtClean="0"/>
              <a:t>Duarteovej</a:t>
            </a:r>
            <a:r>
              <a:rPr lang="sk-SK" dirty="0" smtClean="0"/>
              <a:t>, ktorá sa stala jeho manželkou. </a:t>
            </a:r>
            <a:endParaRPr lang="sk-SK" dirty="0" smtClean="0"/>
          </a:p>
          <a:p>
            <a:r>
              <a:rPr lang="sk-SK" dirty="0" smtClean="0"/>
              <a:t>Po </a:t>
            </a:r>
            <a:r>
              <a:rPr lang="sk-SK" dirty="0" smtClean="0"/>
              <a:t>jej smrti (1952) opozícia katolíckej cirkvi a odklon armády, ako aj nepriateľstvo USA napokon spôsobili v septembri 1955 jeho pád.</a:t>
            </a:r>
          </a:p>
          <a:p>
            <a:r>
              <a:rPr lang="sk-SK" dirty="0" smtClean="0"/>
              <a:t>Porážka v krátkej vojne so Spojeným kráľovstvom o Falklandy v apríli 1982 urýchlila pád vojenskej junty.</a:t>
            </a:r>
          </a:p>
          <a:p>
            <a:r>
              <a:rPr lang="sk-SK" dirty="0" smtClean="0"/>
              <a:t>V októbri 1983 sa po dlhej dobe opäť konali slobodné prezidentské voľby. </a:t>
            </a:r>
          </a:p>
          <a:p>
            <a:r>
              <a:rPr lang="sk-SK" dirty="0" smtClean="0"/>
              <a:t>V roku 1989 sa dostali </a:t>
            </a:r>
            <a:r>
              <a:rPr lang="sk-SK" dirty="0" err="1" smtClean="0"/>
              <a:t>perónisti</a:t>
            </a:r>
            <a:r>
              <a:rPr lang="sk-SK" dirty="0" smtClean="0"/>
              <a:t> opäť k moci prezidentom </a:t>
            </a:r>
            <a:r>
              <a:rPr lang="sk-SK" dirty="0" err="1" smtClean="0"/>
              <a:t>Carlosom</a:t>
            </a:r>
            <a:r>
              <a:rPr lang="sk-SK" dirty="0" smtClean="0"/>
              <a:t> </a:t>
            </a:r>
            <a:r>
              <a:rPr lang="sk-SK" dirty="0" err="1" smtClean="0"/>
              <a:t>Menemom</a:t>
            </a:r>
            <a:endParaRPr lang="sk-SK" dirty="0" smtClean="0"/>
          </a:p>
          <a:p>
            <a:r>
              <a:rPr lang="sk-SK" dirty="0" smtClean="0"/>
              <a:t>Styky s Česko-Slovenskom nadviazala Argentína oficiálne r. 1920. Česko-slovenské veľvyslanectvo v Buenos Aires však začalo svoju činnosť až v r. 1929. 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778098"/>
          </a:xfrm>
        </p:spPr>
        <p:txBody>
          <a:bodyPr/>
          <a:lstStyle/>
          <a:p>
            <a:r>
              <a:rPr lang="sk-SK" dirty="0" smtClean="0"/>
              <a:t>Dejiny</a:t>
            </a:r>
            <a:endParaRPr lang="sk-SK" dirty="0"/>
          </a:p>
        </p:txBody>
      </p:sp>
      <p:pic>
        <p:nvPicPr>
          <p:cNvPr id="4" name="Obrázok 3" descr="images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00392" y="0"/>
            <a:ext cx="1043608" cy="125846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0" y="1412777"/>
            <a:ext cx="8388424" cy="4536504"/>
          </a:xfrm>
        </p:spPr>
        <p:txBody>
          <a:bodyPr>
            <a:normAutofit fontScale="85000" lnSpcReduction="20000"/>
          </a:bodyPr>
          <a:lstStyle/>
          <a:p>
            <a:r>
              <a:rPr lang="sk-SK" dirty="0" smtClean="0"/>
              <a:t>Na území Argentíny vystupuje päť výrazne odlišných krajinných oblastí – západné pohraničie zaberajú Andy s rozsiahlym predhorím, ktoré má charakter skalnatej púšte, </a:t>
            </a:r>
            <a:endParaRPr lang="sk-SK" dirty="0" smtClean="0"/>
          </a:p>
          <a:p>
            <a:r>
              <a:rPr lang="sk-SK" dirty="0" smtClean="0"/>
              <a:t>na </a:t>
            </a:r>
            <a:r>
              <a:rPr lang="sk-SK" dirty="0" smtClean="0"/>
              <a:t>severnej časti sú horúce stepi, savany a lesy argentínskej časti </a:t>
            </a:r>
            <a:r>
              <a:rPr lang="sk-SK" dirty="0" err="1" smtClean="0"/>
              <a:t>oblastiGran</a:t>
            </a:r>
            <a:r>
              <a:rPr lang="sk-SK" dirty="0" smtClean="0"/>
              <a:t> </a:t>
            </a:r>
            <a:r>
              <a:rPr lang="sk-SK" dirty="0" err="1" smtClean="0"/>
              <a:t>Chaco</a:t>
            </a:r>
            <a:r>
              <a:rPr lang="sk-SK" dirty="0" smtClean="0"/>
              <a:t>, </a:t>
            </a:r>
            <a:endParaRPr lang="sk-SK" dirty="0" smtClean="0"/>
          </a:p>
          <a:p>
            <a:r>
              <a:rPr lang="sk-SK" dirty="0" smtClean="0"/>
              <a:t>južne </a:t>
            </a:r>
            <a:r>
              <a:rPr lang="sk-SK" dirty="0" smtClean="0"/>
              <a:t>od nej sa takmer na štvrtine územia Argentíny rozprestiera oblasť pámp so subtropickým, suchým podnebím, nížinná, miestami močaristá oblasť medzi riekami </a:t>
            </a:r>
            <a:r>
              <a:rPr lang="sk-SK" dirty="0" err="1" smtClean="0"/>
              <a:t>Paraná</a:t>
            </a:r>
            <a:r>
              <a:rPr lang="sk-SK" dirty="0" smtClean="0"/>
              <a:t> a Uruguaj, </a:t>
            </a:r>
            <a:endParaRPr lang="sk-SK" dirty="0" smtClean="0"/>
          </a:p>
          <a:p>
            <a:r>
              <a:rPr lang="sk-SK" dirty="0" smtClean="0"/>
              <a:t>patrí </a:t>
            </a:r>
            <a:r>
              <a:rPr lang="sk-SK" dirty="0" smtClean="0"/>
              <a:t>k hlavným poľnohospodárskym územiam </a:t>
            </a:r>
            <a:r>
              <a:rPr lang="sk-SK" dirty="0" smtClean="0"/>
              <a:t>Argentíny </a:t>
            </a:r>
          </a:p>
          <a:p>
            <a:r>
              <a:rPr lang="sk-SK" dirty="0" smtClean="0"/>
              <a:t>napokon </a:t>
            </a:r>
            <a:r>
              <a:rPr lang="sk-SK" dirty="0" smtClean="0"/>
              <a:t>južnú časť </a:t>
            </a:r>
            <a:r>
              <a:rPr lang="sk-SK" dirty="0" smtClean="0"/>
              <a:t>Argentíny zaberá </a:t>
            </a:r>
            <a:r>
              <a:rPr lang="sk-SK" dirty="0" smtClean="0"/>
              <a:t>suchá Patagónia.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Prírodné podmienky</a:t>
            </a:r>
            <a:endParaRPr lang="sk-SK" dirty="0"/>
          </a:p>
        </p:txBody>
      </p:sp>
      <p:pic>
        <p:nvPicPr>
          <p:cNvPr id="4" name="Obrázok 3" descr="images (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0"/>
            <a:ext cx="2520280" cy="1411357"/>
          </a:xfrm>
          <a:prstGeom prst="rect">
            <a:avLst/>
          </a:prstGeom>
        </p:spPr>
      </p:pic>
      <p:pic>
        <p:nvPicPr>
          <p:cNvPr id="5" name="Obrázok 4" descr="images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2320" y="2060849"/>
            <a:ext cx="1691680" cy="1125736"/>
          </a:xfrm>
          <a:prstGeom prst="rect">
            <a:avLst/>
          </a:prstGeom>
        </p:spPr>
      </p:pic>
      <p:pic>
        <p:nvPicPr>
          <p:cNvPr id="6" name="Obrázok 5" descr="images (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5100" y="5114925"/>
            <a:ext cx="2628900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 numCol="2">
            <a:normAutofit fontScale="47500" lnSpcReduction="20000"/>
          </a:bodyPr>
          <a:lstStyle/>
          <a:p>
            <a:r>
              <a:rPr lang="sk-SK" dirty="0" smtClean="0"/>
              <a:t>V argentínskych Andách je veľké množstvo vrchov s výškou nad 6 000 m. </a:t>
            </a:r>
            <a:endParaRPr lang="sk-SK" dirty="0" smtClean="0"/>
          </a:p>
          <a:p>
            <a:r>
              <a:rPr lang="sk-SK" dirty="0" smtClean="0"/>
              <a:t>Medzi </a:t>
            </a:r>
            <a:r>
              <a:rPr lang="sk-SK" dirty="0" smtClean="0"/>
              <a:t>nimi je aj najvyšší vrch Ameriky, Aconcagua s takmer 7 000 m výškou </a:t>
            </a:r>
            <a:r>
              <a:rPr lang="sk-SK" dirty="0" smtClean="0"/>
              <a:t>a</a:t>
            </a:r>
          </a:p>
          <a:p>
            <a:r>
              <a:rPr lang="sk-SK" dirty="0" smtClean="0"/>
              <a:t> </a:t>
            </a:r>
            <a:r>
              <a:rPr lang="sk-SK" dirty="0" smtClean="0"/>
              <a:t>najvyššia </a:t>
            </a:r>
            <a:r>
              <a:rPr lang="sk-SK" dirty="0" smtClean="0"/>
              <a:t>sopka na </a:t>
            </a:r>
            <a:r>
              <a:rPr lang="sk-SK" dirty="0" smtClean="0"/>
              <a:t>zemi, </a:t>
            </a:r>
            <a:r>
              <a:rPr lang="sk-SK" dirty="0" err="1" smtClean="0"/>
              <a:t>Ojos</a:t>
            </a:r>
            <a:r>
              <a:rPr lang="sk-SK" dirty="0" smtClean="0"/>
              <a:t> </a:t>
            </a:r>
            <a:r>
              <a:rPr lang="sk-SK" dirty="0" err="1" smtClean="0"/>
              <a:t>del</a:t>
            </a:r>
            <a:r>
              <a:rPr lang="sk-SK" dirty="0" smtClean="0"/>
              <a:t> </a:t>
            </a:r>
            <a:r>
              <a:rPr lang="sk-SK" dirty="0" err="1" smtClean="0"/>
              <a:t>Salado</a:t>
            </a:r>
            <a:r>
              <a:rPr lang="sk-SK" dirty="0" smtClean="0"/>
              <a:t> s výškou takmer 6 900 m. </a:t>
            </a:r>
          </a:p>
          <a:p>
            <a:r>
              <a:rPr lang="sk-SK" dirty="0" smtClean="0"/>
              <a:t>Aconcagua, 6 958 m</a:t>
            </a:r>
          </a:p>
          <a:p>
            <a:r>
              <a:rPr lang="sk-SK" dirty="0" err="1" smtClean="0"/>
              <a:t>Bonete</a:t>
            </a:r>
            <a:r>
              <a:rPr lang="sk-SK" dirty="0" smtClean="0"/>
              <a:t>, 6 759 m</a:t>
            </a:r>
          </a:p>
          <a:p>
            <a:r>
              <a:rPr lang="sk-SK" dirty="0" err="1" smtClean="0"/>
              <a:t>Ojos</a:t>
            </a:r>
            <a:r>
              <a:rPr lang="sk-SK" dirty="0" smtClean="0"/>
              <a:t> </a:t>
            </a:r>
            <a:r>
              <a:rPr lang="sk-SK" dirty="0" err="1" smtClean="0"/>
              <a:t>del</a:t>
            </a:r>
            <a:r>
              <a:rPr lang="sk-SK" dirty="0" smtClean="0"/>
              <a:t> </a:t>
            </a:r>
            <a:r>
              <a:rPr lang="sk-SK" dirty="0" err="1" smtClean="0"/>
              <a:t>Salado</a:t>
            </a:r>
            <a:r>
              <a:rPr lang="sk-SK" dirty="0" smtClean="0"/>
              <a:t>, 6 893 m</a:t>
            </a:r>
          </a:p>
          <a:p>
            <a:r>
              <a:rPr lang="sk-SK" dirty="0" err="1" smtClean="0"/>
              <a:t>Tupungato</a:t>
            </a:r>
            <a:r>
              <a:rPr lang="sk-SK" dirty="0" smtClean="0"/>
              <a:t>, 6 570 m</a:t>
            </a:r>
          </a:p>
          <a:p>
            <a:r>
              <a:rPr lang="sk-SK" dirty="0" smtClean="0"/>
              <a:t>Monte </a:t>
            </a:r>
            <a:r>
              <a:rPr lang="sk-SK" dirty="0" err="1" smtClean="0"/>
              <a:t>Pissis</a:t>
            </a:r>
            <a:r>
              <a:rPr lang="sk-SK" dirty="0" smtClean="0"/>
              <a:t>, 6 795 m</a:t>
            </a:r>
          </a:p>
          <a:p>
            <a:r>
              <a:rPr lang="sk-SK" dirty="0" err="1" smtClean="0"/>
              <a:t>Mercedario</a:t>
            </a:r>
            <a:r>
              <a:rPr lang="sk-SK" dirty="0" smtClean="0"/>
              <a:t>, 6 720 m</a:t>
            </a:r>
          </a:p>
          <a:p>
            <a:r>
              <a:rPr lang="sk-SK" dirty="0" err="1" smtClean="0"/>
              <a:t>Llullaillaco</a:t>
            </a:r>
            <a:r>
              <a:rPr lang="sk-SK" dirty="0" smtClean="0"/>
              <a:t>, 6 739 m</a:t>
            </a:r>
          </a:p>
          <a:p>
            <a:r>
              <a:rPr lang="sk-SK" dirty="0" smtClean="0"/>
              <a:t>El </a:t>
            </a:r>
            <a:r>
              <a:rPr lang="sk-SK" dirty="0" err="1" smtClean="0"/>
              <a:t>Libertador</a:t>
            </a:r>
            <a:r>
              <a:rPr lang="sk-SK" dirty="0" smtClean="0"/>
              <a:t>, 6 380 m</a:t>
            </a:r>
          </a:p>
          <a:p>
            <a:r>
              <a:rPr lang="sk-SK" dirty="0" err="1" smtClean="0"/>
              <a:t>Incahuasi</a:t>
            </a:r>
            <a:r>
              <a:rPr lang="sk-SK" dirty="0" smtClean="0"/>
              <a:t>, 6 620 m</a:t>
            </a:r>
          </a:p>
          <a:p>
            <a:r>
              <a:rPr lang="sk-SK" dirty="0" err="1" smtClean="0"/>
              <a:t>Galan</a:t>
            </a:r>
            <a:r>
              <a:rPr lang="sk-SK" dirty="0" smtClean="0"/>
              <a:t>, 5 942 m</a:t>
            </a:r>
          </a:p>
          <a:p>
            <a:r>
              <a:rPr lang="sk-SK" dirty="0" smtClean="0"/>
              <a:t>El </a:t>
            </a:r>
            <a:r>
              <a:rPr lang="sk-SK" dirty="0" err="1" smtClean="0"/>
              <a:t>Muerto</a:t>
            </a:r>
            <a:r>
              <a:rPr lang="sk-SK" dirty="0" smtClean="0"/>
              <a:t>, 6 488 m</a:t>
            </a:r>
          </a:p>
          <a:p>
            <a:r>
              <a:rPr lang="sk-SK" dirty="0" err="1" smtClean="0"/>
              <a:t>Nacimiento</a:t>
            </a:r>
            <a:r>
              <a:rPr lang="sk-SK" dirty="0" smtClean="0"/>
              <a:t>, 6 436 m</a:t>
            </a:r>
          </a:p>
          <a:p>
            <a:r>
              <a:rPr lang="sk-SK" dirty="0" err="1" smtClean="0"/>
              <a:t>Toro</a:t>
            </a:r>
            <a:r>
              <a:rPr lang="sk-SK" dirty="0" smtClean="0"/>
              <a:t>, 6 168 m</a:t>
            </a:r>
          </a:p>
          <a:p>
            <a:r>
              <a:rPr lang="sk-SK" dirty="0" err="1" smtClean="0"/>
              <a:t>Tres</a:t>
            </a:r>
            <a:r>
              <a:rPr lang="sk-SK" dirty="0" smtClean="0"/>
              <a:t> </a:t>
            </a:r>
            <a:r>
              <a:rPr lang="sk-SK" dirty="0" err="1" smtClean="0"/>
              <a:t>Cruces</a:t>
            </a:r>
            <a:r>
              <a:rPr lang="sk-SK" dirty="0" smtClean="0"/>
              <a:t> </a:t>
            </a:r>
            <a:r>
              <a:rPr lang="sk-SK" dirty="0" err="1" smtClean="0"/>
              <a:t>Sur</a:t>
            </a:r>
            <a:r>
              <a:rPr lang="sk-SK" dirty="0" smtClean="0"/>
              <a:t>, 6 748 m</a:t>
            </a:r>
          </a:p>
          <a:p>
            <a:r>
              <a:rPr lang="sk-SK" dirty="0" err="1" smtClean="0"/>
              <a:t>Tortolas</a:t>
            </a:r>
            <a:r>
              <a:rPr lang="sk-SK" dirty="0" smtClean="0"/>
              <a:t>, 6 160 m</a:t>
            </a:r>
          </a:p>
          <a:p>
            <a:r>
              <a:rPr lang="sk-SK" dirty="0" smtClean="0"/>
              <a:t>El </a:t>
            </a:r>
            <a:r>
              <a:rPr lang="sk-SK" dirty="0" err="1" smtClean="0"/>
              <a:t>Cóndor</a:t>
            </a:r>
            <a:r>
              <a:rPr lang="sk-SK" dirty="0" smtClean="0"/>
              <a:t>, 6 414 m</a:t>
            </a:r>
          </a:p>
          <a:p>
            <a:r>
              <a:rPr lang="sk-SK" dirty="0" err="1" smtClean="0"/>
              <a:t>Famatina</a:t>
            </a:r>
            <a:r>
              <a:rPr lang="sk-SK" dirty="0" smtClean="0"/>
              <a:t>, 6 097 m</a:t>
            </a:r>
          </a:p>
          <a:p>
            <a:r>
              <a:rPr lang="sk-SK" dirty="0" err="1" smtClean="0"/>
              <a:t>Solo</a:t>
            </a:r>
            <a:r>
              <a:rPr lang="sk-SK" dirty="0" smtClean="0"/>
              <a:t>, 6 205 m</a:t>
            </a:r>
          </a:p>
          <a:p>
            <a:r>
              <a:rPr lang="sk-SK" dirty="0" err="1" smtClean="0"/>
              <a:t>Polleras</a:t>
            </a:r>
            <a:r>
              <a:rPr lang="sk-SK" dirty="0" smtClean="0"/>
              <a:t>, 5 993 m</a:t>
            </a:r>
          </a:p>
          <a:p>
            <a:r>
              <a:rPr lang="sk-SK" dirty="0" err="1" smtClean="0"/>
              <a:t>Juncal</a:t>
            </a:r>
            <a:r>
              <a:rPr lang="sk-SK" dirty="0" smtClean="0"/>
              <a:t>, 5 950 m</a:t>
            </a:r>
          </a:p>
          <a:p>
            <a:r>
              <a:rPr lang="sk-SK" dirty="0" err="1" smtClean="0"/>
              <a:t>Negro</a:t>
            </a:r>
            <a:r>
              <a:rPr lang="sk-SK" dirty="0" smtClean="0"/>
              <a:t>, 6 070 m</a:t>
            </a:r>
          </a:p>
          <a:p>
            <a:r>
              <a:rPr lang="sk-SK" dirty="0" err="1" smtClean="0"/>
              <a:t>Quela</a:t>
            </a:r>
            <a:r>
              <a:rPr lang="sk-SK" dirty="0" smtClean="0"/>
              <a:t>, 6 135 m</a:t>
            </a:r>
          </a:p>
          <a:p>
            <a:r>
              <a:rPr lang="sk-SK" dirty="0" smtClean="0"/>
              <a:t>Palermo, 6 120 m</a:t>
            </a:r>
          </a:p>
          <a:p>
            <a:r>
              <a:rPr lang="sk-SK" dirty="0" smtClean="0"/>
              <a:t>San Juan, 6 111 m</a:t>
            </a:r>
          </a:p>
          <a:p>
            <a:r>
              <a:rPr lang="sk-SK" dirty="0" smtClean="0"/>
              <a:t>Sierra Nevada, 6 103 m</a:t>
            </a:r>
          </a:p>
          <a:p>
            <a:r>
              <a:rPr lang="sk-SK" dirty="0" err="1" smtClean="0"/>
              <a:t>Antofalla</a:t>
            </a:r>
            <a:r>
              <a:rPr lang="sk-SK" dirty="0" smtClean="0"/>
              <a:t>, 6 440 m</a:t>
            </a:r>
          </a:p>
          <a:p>
            <a:r>
              <a:rPr lang="sk-SK" dirty="0" err="1" smtClean="0"/>
              <a:t>Marmolejo</a:t>
            </a:r>
            <a:r>
              <a:rPr lang="sk-SK" dirty="0" smtClean="0"/>
              <a:t>, 6 100 m</a:t>
            </a:r>
          </a:p>
          <a:p>
            <a:r>
              <a:rPr lang="sk-SK" dirty="0" err="1" smtClean="0"/>
              <a:t>Maipo</a:t>
            </a:r>
            <a:r>
              <a:rPr lang="sk-SK" dirty="0" smtClean="0"/>
              <a:t>, 5 264 m</a:t>
            </a:r>
          </a:p>
          <a:p>
            <a:r>
              <a:rPr lang="sk-SK" dirty="0" err="1" smtClean="0"/>
              <a:t>Poincenot</a:t>
            </a:r>
            <a:r>
              <a:rPr lang="sk-SK" dirty="0" smtClean="0"/>
              <a:t>, 3 002 m</a:t>
            </a:r>
          </a:p>
          <a:p>
            <a:r>
              <a:rPr lang="sk-SK" dirty="0" smtClean="0"/>
              <a:t>Torre, 3 133 m</a:t>
            </a:r>
          </a:p>
          <a:p>
            <a:r>
              <a:rPr lang="sk-SK" dirty="0" err="1" smtClean="0"/>
              <a:t>Fitz</a:t>
            </a:r>
            <a:r>
              <a:rPr lang="sk-SK" dirty="0" smtClean="0"/>
              <a:t> </a:t>
            </a:r>
            <a:r>
              <a:rPr lang="sk-SK" dirty="0" err="1" smtClean="0"/>
              <a:t>Roy</a:t>
            </a:r>
            <a:r>
              <a:rPr lang="sk-SK" dirty="0" smtClean="0"/>
              <a:t>, 3 375 m</a:t>
            </a:r>
          </a:p>
          <a:p>
            <a:r>
              <a:rPr lang="sk-SK" dirty="0" err="1" smtClean="0"/>
              <a:t>Lanín</a:t>
            </a:r>
            <a:r>
              <a:rPr lang="sk-SK" dirty="0" smtClean="0"/>
              <a:t>, 3 747 m</a:t>
            </a:r>
          </a:p>
          <a:p>
            <a:pPr>
              <a:buNone/>
            </a:pP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Pohoria a vrchy</a:t>
            </a:r>
            <a:endParaRPr lang="sk-SK" dirty="0"/>
          </a:p>
        </p:txBody>
      </p:sp>
      <p:pic>
        <p:nvPicPr>
          <p:cNvPr id="4" name="Obrázok 3" descr="images (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90861" y="1"/>
            <a:ext cx="2553139" cy="1556792"/>
          </a:xfrm>
          <a:prstGeom prst="rect">
            <a:avLst/>
          </a:prstGeom>
        </p:spPr>
      </p:pic>
      <p:pic>
        <p:nvPicPr>
          <p:cNvPr id="5" name="Obrázok 4" descr="images (9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0272" y="1556792"/>
            <a:ext cx="2123728" cy="1335772"/>
          </a:xfrm>
          <a:prstGeom prst="rect">
            <a:avLst/>
          </a:prstGeom>
        </p:spPr>
      </p:pic>
      <p:pic>
        <p:nvPicPr>
          <p:cNvPr id="6" name="Obrázok 5" descr="220px-Lanin199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47296" y="2852936"/>
            <a:ext cx="2096704" cy="129614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4666523"/>
          </a:xfrm>
        </p:spPr>
        <p:txBody>
          <a:bodyPr numCol="2">
            <a:normAutofit fontScale="62500" lnSpcReduction="20000"/>
          </a:bodyPr>
          <a:lstStyle/>
          <a:p>
            <a:r>
              <a:rPr lang="sk-SK" dirty="0" smtClean="0"/>
              <a:t>V </a:t>
            </a:r>
            <a:r>
              <a:rPr lang="sk-SK" dirty="0" smtClean="0"/>
              <a:t>argentínskej hydrológii dominujú prítoky Rio de la </a:t>
            </a:r>
            <a:r>
              <a:rPr lang="sk-SK" dirty="0" err="1" smtClean="0"/>
              <a:t>Plata</a:t>
            </a:r>
            <a:r>
              <a:rPr lang="sk-SK" dirty="0" smtClean="0"/>
              <a:t>. Jej povodie obsahuje asi 5 200 000 km². </a:t>
            </a:r>
            <a:r>
              <a:rPr lang="sk-SK" dirty="0" smtClean="0"/>
              <a:t>Prítoky </a:t>
            </a:r>
            <a:r>
              <a:rPr lang="sk-SK" dirty="0" smtClean="0"/>
              <a:t>rieky Rio de la </a:t>
            </a:r>
            <a:r>
              <a:rPr lang="sk-SK" dirty="0" err="1" smtClean="0"/>
              <a:t>Plata</a:t>
            </a:r>
            <a:r>
              <a:rPr lang="sk-SK" dirty="0" smtClean="0"/>
              <a:t> sú </a:t>
            </a:r>
            <a:r>
              <a:rPr lang="sk-SK" dirty="0" err="1" smtClean="0"/>
              <a:t>Paraná</a:t>
            </a:r>
            <a:r>
              <a:rPr lang="sk-SK" dirty="0" smtClean="0"/>
              <a:t> a Uruguaj.</a:t>
            </a:r>
          </a:p>
          <a:p>
            <a:r>
              <a:rPr lang="sk-SK" dirty="0" smtClean="0"/>
              <a:t>La </a:t>
            </a:r>
            <a:r>
              <a:rPr lang="sk-SK" dirty="0" err="1" smtClean="0"/>
              <a:t>Plata</a:t>
            </a:r>
            <a:r>
              <a:rPr lang="sk-SK" dirty="0" smtClean="0"/>
              <a:t> (</a:t>
            </a:r>
            <a:r>
              <a:rPr lang="sk-SK" dirty="0" err="1" smtClean="0"/>
              <a:t>Río</a:t>
            </a:r>
            <a:r>
              <a:rPr lang="sk-SK" dirty="0" smtClean="0"/>
              <a:t> de la </a:t>
            </a:r>
            <a:r>
              <a:rPr lang="sk-SK" dirty="0" err="1" smtClean="0"/>
              <a:t>Plata</a:t>
            </a:r>
            <a:r>
              <a:rPr lang="sk-SK" dirty="0" smtClean="0"/>
              <a:t>, vyústenie riek </a:t>
            </a:r>
            <a:r>
              <a:rPr lang="sk-SK" dirty="0" err="1" smtClean="0"/>
              <a:t>Paraná</a:t>
            </a:r>
            <a:r>
              <a:rPr lang="sk-SK" dirty="0" smtClean="0"/>
              <a:t> a Uruguaj do Atlantiku)</a:t>
            </a:r>
          </a:p>
          <a:p>
            <a:r>
              <a:rPr lang="sk-SK" dirty="0" smtClean="0"/>
              <a:t>Paraguaj, 2 549 km, 4 300 m³/s (vlieva sa do </a:t>
            </a:r>
            <a:r>
              <a:rPr lang="sk-SK" dirty="0" err="1" smtClean="0"/>
              <a:t>Paraná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Salado</a:t>
            </a:r>
            <a:r>
              <a:rPr lang="sk-SK" dirty="0" smtClean="0"/>
              <a:t>, 2 000 km, 15 m³/s (vlieva sa do </a:t>
            </a:r>
            <a:r>
              <a:rPr lang="sk-SK" dirty="0" err="1" smtClean="0"/>
              <a:t>Paraná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Paraná</a:t>
            </a:r>
            <a:r>
              <a:rPr lang="sk-SK" dirty="0" smtClean="0"/>
              <a:t>, 3 940 km, 16 806 m³/s (vlieva sa do </a:t>
            </a:r>
            <a:r>
              <a:rPr lang="sk-SK" dirty="0" err="1" smtClean="0"/>
              <a:t>Río</a:t>
            </a:r>
            <a:r>
              <a:rPr lang="sk-SK" dirty="0" smtClean="0"/>
              <a:t> de la </a:t>
            </a:r>
            <a:r>
              <a:rPr lang="sk-SK" dirty="0" err="1" smtClean="0"/>
              <a:t>Plata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Bermejo-Desaguadero-Salado</a:t>
            </a:r>
            <a:r>
              <a:rPr lang="sk-SK" dirty="0" smtClean="0"/>
              <a:t>, 1 200 km, 14 m³/s</a:t>
            </a:r>
          </a:p>
          <a:p>
            <a:r>
              <a:rPr lang="sk-SK" dirty="0" smtClean="0"/>
              <a:t>Uruguaj, 1 100 km, 5 026 m³/s (vlieva sa do </a:t>
            </a:r>
            <a:r>
              <a:rPr lang="sk-SK" dirty="0" err="1" smtClean="0"/>
              <a:t>Río</a:t>
            </a:r>
            <a:r>
              <a:rPr lang="sk-SK" dirty="0" smtClean="0"/>
              <a:t> de la </a:t>
            </a:r>
            <a:r>
              <a:rPr lang="sk-SK" dirty="0" err="1" smtClean="0"/>
              <a:t>Plata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Bermejo-Teuco</a:t>
            </a:r>
            <a:r>
              <a:rPr lang="sk-SK" dirty="0" smtClean="0"/>
              <a:t>, 1 000 km, 339 m³/s (vlieva sa do rieky </a:t>
            </a:r>
            <a:r>
              <a:rPr lang="sk-SK" dirty="0" err="1" smtClean="0"/>
              <a:t>Paraguay</a:t>
            </a:r>
            <a:r>
              <a:rPr lang="sk-SK" dirty="0" smtClean="0"/>
              <a:t>)</a:t>
            </a:r>
          </a:p>
          <a:p>
            <a:r>
              <a:rPr lang="sk-SK" dirty="0" smtClean="0"/>
              <a:t>Colorado, 860 km, 134 m³/s (vlieva sa do Atlantiku)</a:t>
            </a:r>
          </a:p>
          <a:p>
            <a:r>
              <a:rPr lang="sk-SK" dirty="0" err="1" smtClean="0"/>
              <a:t>Pilcomayo</a:t>
            </a:r>
            <a:r>
              <a:rPr lang="sk-SK" dirty="0" smtClean="0"/>
              <a:t>, 850 km, 152 m³/s (vlieva sa do rieky Paraguaj)</a:t>
            </a:r>
          </a:p>
          <a:p>
            <a:r>
              <a:rPr lang="sk-SK" dirty="0" err="1" smtClean="0"/>
              <a:t>Chubut</a:t>
            </a:r>
            <a:r>
              <a:rPr lang="sk-SK" dirty="0" smtClean="0"/>
              <a:t>, 810 km, 48 m³/s (vlieva sa do Atlantiku)</a:t>
            </a:r>
          </a:p>
          <a:p>
            <a:r>
              <a:rPr lang="sk-SK" dirty="0" err="1" smtClean="0"/>
              <a:t>Salado</a:t>
            </a:r>
            <a:r>
              <a:rPr lang="sk-SK" dirty="0" smtClean="0"/>
              <a:t> (Buenos Aires), 700 km, 88 m³/s (vlieva sa do Atlantiku)</a:t>
            </a:r>
          </a:p>
          <a:p>
            <a:r>
              <a:rPr lang="sk-SK" dirty="0" err="1" smtClean="0"/>
              <a:t>Negro</a:t>
            </a:r>
            <a:r>
              <a:rPr lang="sk-SK" dirty="0" smtClean="0"/>
              <a:t>, 635 km, 865 m³/s (vlieva sa do Atlantiku)</a:t>
            </a:r>
          </a:p>
          <a:p>
            <a:r>
              <a:rPr lang="sk-SK" dirty="0" smtClean="0"/>
              <a:t>San Juan, 500 km, 56 m³/s</a:t>
            </a:r>
          </a:p>
          <a:p>
            <a:r>
              <a:rPr lang="sk-SK" dirty="0" err="1" smtClean="0"/>
              <a:t>Mendoza</a:t>
            </a:r>
            <a:r>
              <a:rPr lang="sk-SK" dirty="0" smtClean="0"/>
              <a:t>, 400 km, 50 m³/s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Rieky </a:t>
            </a:r>
            <a:endParaRPr lang="sk-SK" dirty="0"/>
          </a:p>
        </p:txBody>
      </p:sp>
      <p:pic>
        <p:nvPicPr>
          <p:cNvPr id="4" name="Obrázok 3" descr="images (10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0"/>
            <a:ext cx="1818903" cy="1362422"/>
          </a:xfrm>
          <a:prstGeom prst="rect">
            <a:avLst/>
          </a:prstGeom>
        </p:spPr>
      </p:pic>
      <p:pic>
        <p:nvPicPr>
          <p:cNvPr id="5" name="Obrázok 4" descr="images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1920" y="0"/>
            <a:ext cx="1801910" cy="1268760"/>
          </a:xfrm>
          <a:prstGeom prst="rect">
            <a:avLst/>
          </a:prstGeom>
        </p:spPr>
      </p:pic>
      <p:pic>
        <p:nvPicPr>
          <p:cNvPr id="6" name="Obrázok 5" descr="paragua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52120" y="0"/>
            <a:ext cx="2160240" cy="121175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r>
              <a:rPr lang="sk-SK" dirty="0" smtClean="0"/>
              <a:t>Najvýznamnejším je jazero </a:t>
            </a:r>
            <a:r>
              <a:rPr lang="sk-SK" dirty="0" err="1" smtClean="0"/>
              <a:t>Laguna</a:t>
            </a:r>
            <a:r>
              <a:rPr lang="sk-SK" dirty="0" smtClean="0"/>
              <a:t> Mar </a:t>
            </a:r>
            <a:r>
              <a:rPr lang="sk-SK" dirty="0" err="1" smtClean="0"/>
              <a:t>Chiquita</a:t>
            </a:r>
            <a:r>
              <a:rPr lang="sk-SK" dirty="0" smtClean="0"/>
              <a:t> v </a:t>
            </a:r>
            <a:r>
              <a:rPr lang="sk-SK" u="sng" dirty="0" smtClean="0"/>
              <a:t>provincii Córdoba</a:t>
            </a:r>
            <a:r>
              <a:rPr lang="sk-SK" dirty="0" smtClean="0"/>
              <a:t> ako aj jazerá </a:t>
            </a:r>
            <a:r>
              <a:rPr lang="sk-SK" dirty="0" err="1" smtClean="0"/>
              <a:t>Lago</a:t>
            </a:r>
            <a:r>
              <a:rPr lang="sk-SK" dirty="0" smtClean="0"/>
              <a:t> </a:t>
            </a:r>
            <a:r>
              <a:rPr lang="sk-SK" dirty="0" err="1" smtClean="0"/>
              <a:t>Argentino</a:t>
            </a:r>
            <a:r>
              <a:rPr lang="sk-SK" dirty="0" smtClean="0"/>
              <a:t> a </a:t>
            </a:r>
            <a:r>
              <a:rPr lang="sk-SK" dirty="0" err="1" smtClean="0"/>
              <a:t>Lago</a:t>
            </a:r>
            <a:r>
              <a:rPr lang="sk-SK" dirty="0" smtClean="0"/>
              <a:t> </a:t>
            </a:r>
            <a:r>
              <a:rPr lang="sk-SK" dirty="0" err="1" smtClean="0"/>
              <a:t>Viedma</a:t>
            </a:r>
            <a:r>
              <a:rPr lang="sk-SK" dirty="0" smtClean="0"/>
              <a:t> obe ležiace v Prírodnej rezervácii Los </a:t>
            </a:r>
            <a:r>
              <a:rPr lang="sk-SK" dirty="0" err="1" smtClean="0"/>
              <a:t>Glaciares</a:t>
            </a:r>
            <a:r>
              <a:rPr lang="sk-SK" dirty="0" smtClean="0"/>
              <a:t>, ktoré sú v Zozname svetového dedičstva UNESCO. Tam sa nachádza aj ľadovec </a:t>
            </a:r>
            <a:r>
              <a:rPr lang="sk-SK" dirty="0" err="1" smtClean="0"/>
              <a:t>Perito</a:t>
            </a:r>
            <a:r>
              <a:rPr lang="sk-SK" dirty="0" smtClean="0"/>
              <a:t> </a:t>
            </a:r>
            <a:r>
              <a:rPr lang="sk-SK" dirty="0" err="1" smtClean="0"/>
              <a:t>Moreno</a:t>
            </a:r>
            <a:r>
              <a:rPr lang="sk-SK" dirty="0" smtClean="0"/>
              <a:t>.</a:t>
            </a:r>
          </a:p>
          <a:p>
            <a:r>
              <a:rPr lang="sk-SK" dirty="0" err="1" smtClean="0"/>
              <a:t>Laguna</a:t>
            </a:r>
            <a:r>
              <a:rPr lang="sk-SK" dirty="0" smtClean="0"/>
              <a:t> Mar </a:t>
            </a:r>
            <a:r>
              <a:rPr lang="sk-SK" dirty="0" err="1" smtClean="0"/>
              <a:t>Chiquita</a:t>
            </a:r>
            <a:r>
              <a:rPr lang="sk-SK" dirty="0" smtClean="0"/>
              <a:t>, 5 770 km² (veľkosť je dosť kolísavá)</a:t>
            </a:r>
          </a:p>
          <a:p>
            <a:r>
              <a:rPr lang="sk-SK" dirty="0" err="1" smtClean="0"/>
              <a:t>Lago</a:t>
            </a:r>
            <a:r>
              <a:rPr lang="sk-SK" dirty="0" smtClean="0"/>
              <a:t> </a:t>
            </a:r>
            <a:r>
              <a:rPr lang="sk-SK" dirty="0" err="1" smtClean="0"/>
              <a:t>Argentino</a:t>
            </a:r>
            <a:r>
              <a:rPr lang="sk-SK" dirty="0" smtClean="0"/>
              <a:t>, 1 415 km²</a:t>
            </a:r>
          </a:p>
          <a:p>
            <a:r>
              <a:rPr lang="sk-SK" dirty="0" err="1" smtClean="0"/>
              <a:t>Lago</a:t>
            </a:r>
            <a:r>
              <a:rPr lang="sk-SK" dirty="0" smtClean="0"/>
              <a:t> </a:t>
            </a:r>
            <a:r>
              <a:rPr lang="sk-SK" dirty="0" err="1" smtClean="0"/>
              <a:t>Viedma</a:t>
            </a:r>
            <a:r>
              <a:rPr lang="sk-SK" dirty="0" smtClean="0"/>
              <a:t>, 1 088 km²</a:t>
            </a:r>
          </a:p>
          <a:p>
            <a:r>
              <a:rPr lang="sk-SK" dirty="0" err="1" smtClean="0"/>
              <a:t>Lago</a:t>
            </a:r>
            <a:r>
              <a:rPr lang="sk-SK" dirty="0" smtClean="0"/>
              <a:t> Buenos Aires, 881 km² (argentínska časť, celá plocha: 2,240 km²)</a:t>
            </a:r>
          </a:p>
          <a:p>
            <a:r>
              <a:rPr lang="sk-SK" dirty="0" err="1" smtClean="0"/>
              <a:t>Colhue</a:t>
            </a:r>
            <a:r>
              <a:rPr lang="sk-SK" dirty="0" smtClean="0"/>
              <a:t> </a:t>
            </a:r>
            <a:r>
              <a:rPr lang="sk-SK" dirty="0" err="1" smtClean="0"/>
              <a:t>Huapi</a:t>
            </a:r>
            <a:r>
              <a:rPr lang="sk-SK" dirty="0" smtClean="0"/>
              <a:t>, 803 km²</a:t>
            </a:r>
          </a:p>
          <a:p>
            <a:r>
              <a:rPr lang="sk-SK" dirty="0" err="1" smtClean="0"/>
              <a:t>Nahuel</a:t>
            </a:r>
            <a:r>
              <a:rPr lang="sk-SK" dirty="0" smtClean="0"/>
              <a:t> </a:t>
            </a:r>
            <a:r>
              <a:rPr lang="sk-SK" dirty="0" err="1" smtClean="0"/>
              <a:t>Huapi</a:t>
            </a:r>
            <a:r>
              <a:rPr lang="sk-SK" dirty="0" smtClean="0"/>
              <a:t>, 550 km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Jazerá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 numCol="2">
            <a:normAutofit fontScale="62500" lnSpcReduction="20000"/>
          </a:bodyPr>
          <a:lstStyle/>
          <a:p>
            <a:r>
              <a:rPr lang="sk-SK" dirty="0" smtClean="0"/>
              <a:t>Najväčším ostrovom je Ohňová zem, o ktorý sa Argentína (provincia </a:t>
            </a:r>
            <a:r>
              <a:rPr lang="sk-SK" dirty="0" err="1" smtClean="0"/>
              <a:t>Tierra</a:t>
            </a:r>
            <a:r>
              <a:rPr lang="sk-SK" dirty="0" smtClean="0"/>
              <a:t> </a:t>
            </a:r>
            <a:r>
              <a:rPr lang="sk-SK" dirty="0" err="1" smtClean="0"/>
              <a:t>del</a:t>
            </a:r>
            <a:r>
              <a:rPr lang="sk-SK" dirty="0" smtClean="0"/>
              <a:t> </a:t>
            </a:r>
            <a:r>
              <a:rPr lang="sk-SK" dirty="0" err="1" smtClean="0"/>
              <a:t>Fuego</a:t>
            </a:r>
            <a:r>
              <a:rPr lang="sk-SK" dirty="0" smtClean="0"/>
              <a:t>) delí s Čile. </a:t>
            </a:r>
            <a:endParaRPr lang="sk-SK" dirty="0" smtClean="0"/>
          </a:p>
          <a:p>
            <a:r>
              <a:rPr lang="sk-SK" dirty="0" smtClean="0"/>
              <a:t>Okrem </a:t>
            </a:r>
            <a:r>
              <a:rPr lang="sk-SK" dirty="0" smtClean="0"/>
              <a:t>toho významné sú Malvíny, ktoré si Argentína nárokuje, ale sú pod britskou správou. </a:t>
            </a:r>
            <a:endParaRPr lang="sk-SK" dirty="0" smtClean="0"/>
          </a:p>
          <a:p>
            <a:r>
              <a:rPr lang="sk-SK" dirty="0" smtClean="0"/>
              <a:t>Obsadenie </a:t>
            </a:r>
            <a:r>
              <a:rPr lang="sk-SK" dirty="0" smtClean="0"/>
              <a:t>ostrovov Argentínou 2. apríla 1982 inicializovalo falklandskú vojnu, ktorá trvala až do 14. júna 1982 a skončila sa prehrou Argentíny.</a:t>
            </a:r>
          </a:p>
          <a:p>
            <a:r>
              <a:rPr lang="sk-SK" dirty="0" smtClean="0"/>
              <a:t>Ohňová zem (argentínska časť ostrova): 21 051 km²</a:t>
            </a:r>
          </a:p>
          <a:p>
            <a:r>
              <a:rPr lang="sk-SK" dirty="0" smtClean="0"/>
              <a:t>Malvíny (Falklandy) (Argentína si nárokuje od Spojeného kráľovstva: </a:t>
            </a:r>
            <a:r>
              <a:rPr lang="sk-SK" dirty="0" err="1" smtClean="0"/>
              <a:t>Isla</a:t>
            </a:r>
            <a:r>
              <a:rPr lang="sk-SK" dirty="0" smtClean="0"/>
              <a:t> </a:t>
            </a:r>
            <a:r>
              <a:rPr lang="sk-SK" dirty="0" err="1" smtClean="0"/>
              <a:t>Soledad</a:t>
            </a:r>
            <a:r>
              <a:rPr lang="sk-SK" dirty="0" smtClean="0"/>
              <a:t> 6 353 km² a </a:t>
            </a:r>
            <a:r>
              <a:rPr lang="sk-SK" dirty="0" err="1" smtClean="0"/>
              <a:t>Gran</a:t>
            </a:r>
            <a:r>
              <a:rPr lang="sk-SK" dirty="0" smtClean="0"/>
              <a:t> </a:t>
            </a:r>
            <a:r>
              <a:rPr lang="sk-SK" dirty="0" err="1" smtClean="0"/>
              <a:t>Malvina</a:t>
            </a:r>
            <a:r>
              <a:rPr lang="sk-SK" dirty="0" smtClean="0"/>
              <a:t> 4 378 km²)</a:t>
            </a:r>
          </a:p>
          <a:p>
            <a:r>
              <a:rPr lang="sk-SK" dirty="0" smtClean="0"/>
              <a:t>Južná Georgia a Južné </a:t>
            </a:r>
            <a:r>
              <a:rPr lang="sk-SK" dirty="0" err="1" smtClean="0"/>
              <a:t>Sandwichove</a:t>
            </a:r>
            <a:r>
              <a:rPr lang="sk-SK" dirty="0" smtClean="0"/>
              <a:t> ostrovy (Argentína si nárokuje od Spojeného kráľovstva): San </a:t>
            </a:r>
            <a:r>
              <a:rPr lang="sk-SK" dirty="0" err="1" smtClean="0"/>
              <a:t>Pedro</a:t>
            </a:r>
            <a:r>
              <a:rPr lang="sk-SK" dirty="0" smtClean="0"/>
              <a:t> (Južná Georgia, 3 528 km²), </a:t>
            </a:r>
            <a:r>
              <a:rPr lang="sk-SK" dirty="0" err="1" smtClean="0"/>
              <a:t>Jorge</a:t>
            </a:r>
            <a:r>
              <a:rPr lang="sk-SK" dirty="0" smtClean="0"/>
              <a:t> (Južné </a:t>
            </a:r>
            <a:r>
              <a:rPr lang="sk-SK" dirty="0" err="1" smtClean="0"/>
              <a:t>Sandwichove</a:t>
            </a:r>
            <a:r>
              <a:rPr lang="sk-SK" dirty="0" smtClean="0"/>
              <a:t> ostrovy, 110 km²), </a:t>
            </a:r>
            <a:r>
              <a:rPr lang="sk-SK" dirty="0" err="1" smtClean="0"/>
              <a:t>Blanco</a:t>
            </a:r>
            <a:r>
              <a:rPr lang="sk-SK" dirty="0" smtClean="0"/>
              <a:t> (Južné </a:t>
            </a:r>
            <a:r>
              <a:rPr lang="sk-SK" dirty="0" err="1" smtClean="0"/>
              <a:t>Sandwichove</a:t>
            </a:r>
            <a:r>
              <a:rPr lang="sk-SK" dirty="0" smtClean="0"/>
              <a:t> ostrovy, 46 km²), </a:t>
            </a:r>
            <a:r>
              <a:rPr lang="sk-SK" dirty="0" err="1" smtClean="0"/>
              <a:t>Saunders</a:t>
            </a:r>
            <a:r>
              <a:rPr lang="sk-SK" dirty="0" smtClean="0"/>
              <a:t> (Južné </a:t>
            </a:r>
            <a:r>
              <a:rPr lang="sk-SK" dirty="0" err="1" smtClean="0"/>
              <a:t>Sandwichove</a:t>
            </a:r>
            <a:r>
              <a:rPr lang="sk-SK" dirty="0" smtClean="0"/>
              <a:t> ostrovy, 40 km²)</a:t>
            </a:r>
          </a:p>
          <a:p>
            <a:r>
              <a:rPr lang="sk-SK" dirty="0" err="1" smtClean="0"/>
              <a:t>Isla</a:t>
            </a:r>
            <a:r>
              <a:rPr lang="sk-SK" dirty="0" smtClean="0"/>
              <a:t> de los </a:t>
            </a:r>
            <a:r>
              <a:rPr lang="sk-SK" dirty="0" err="1" smtClean="0"/>
              <a:t>Estados</a:t>
            </a:r>
            <a:r>
              <a:rPr lang="sk-SK" dirty="0" smtClean="0"/>
              <a:t>: 520 km²</a:t>
            </a:r>
          </a:p>
          <a:p>
            <a:r>
              <a:rPr lang="sk-SK" dirty="0" err="1" smtClean="0"/>
              <a:t>Orcadas</a:t>
            </a:r>
            <a:r>
              <a:rPr lang="sk-SK" dirty="0" smtClean="0"/>
              <a:t> (Argentína si nárokuje no spadajú pod Antarktickú dohodu): </a:t>
            </a:r>
            <a:r>
              <a:rPr lang="sk-SK" dirty="0" err="1" smtClean="0"/>
              <a:t>Coronacion</a:t>
            </a:r>
            <a:r>
              <a:rPr lang="sk-SK" dirty="0" smtClean="0"/>
              <a:t> (457 km²) a </a:t>
            </a:r>
            <a:r>
              <a:rPr lang="sk-SK" dirty="0" err="1" smtClean="0"/>
              <a:t>Laurie</a:t>
            </a:r>
            <a:r>
              <a:rPr lang="sk-SK" dirty="0" smtClean="0"/>
              <a:t> (86 km²)</a:t>
            </a:r>
          </a:p>
          <a:p>
            <a:r>
              <a:rPr lang="sk-SK" dirty="0" smtClean="0"/>
              <a:t>Trinidad (provincia Buenos Aires): 207 km²</a:t>
            </a:r>
          </a:p>
          <a:p>
            <a:r>
              <a:rPr lang="sk-SK" dirty="0" err="1" smtClean="0"/>
              <a:t>Bermejo</a:t>
            </a:r>
            <a:r>
              <a:rPr lang="sk-SK" dirty="0" smtClean="0"/>
              <a:t> (provincia Buenos Aires): 20 km²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Ostrovy</a:t>
            </a:r>
            <a:endParaRPr lang="sk-SK" dirty="0"/>
          </a:p>
        </p:txBody>
      </p:sp>
      <p:pic>
        <p:nvPicPr>
          <p:cNvPr id="4" name="Obrázok 3" descr="images (1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04655" y="0"/>
            <a:ext cx="2239345" cy="148478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23528" y="1052736"/>
            <a:ext cx="8424936" cy="5256584"/>
          </a:xfrm>
        </p:spPr>
        <p:txBody>
          <a:bodyPr numCol="2">
            <a:normAutofit fontScale="47500" lnSpcReduction="20000"/>
          </a:bodyPr>
          <a:lstStyle/>
          <a:p>
            <a:r>
              <a:rPr lang="sk-SK" dirty="0" smtClean="0"/>
              <a:t>V teplých a vlhkých tropických a subtropických dažďových lesoch na severe rastú tropické rastliny, ako </a:t>
            </a:r>
            <a:endParaRPr lang="sk-SK" dirty="0" smtClean="0"/>
          </a:p>
          <a:p>
            <a:r>
              <a:rPr lang="sk-SK" dirty="0" smtClean="0"/>
              <a:t>ružové </a:t>
            </a:r>
            <a:r>
              <a:rPr lang="sk-SK" dirty="0" smtClean="0"/>
              <a:t>stromy (</a:t>
            </a:r>
            <a:r>
              <a:rPr lang="sk-SK" i="1" dirty="0" err="1" smtClean="0"/>
              <a:t>Dalbergia</a:t>
            </a:r>
            <a:r>
              <a:rPr lang="sk-SK" dirty="0" smtClean="0"/>
              <a:t>), </a:t>
            </a:r>
            <a:endParaRPr lang="sk-SK" dirty="0" smtClean="0"/>
          </a:p>
          <a:p>
            <a:r>
              <a:rPr lang="sk-SK" dirty="0" err="1" smtClean="0"/>
              <a:t>guajakové</a:t>
            </a:r>
            <a:r>
              <a:rPr lang="sk-SK" dirty="0" smtClean="0"/>
              <a:t> </a:t>
            </a:r>
            <a:r>
              <a:rPr lang="sk-SK" dirty="0" smtClean="0"/>
              <a:t>stromy (</a:t>
            </a:r>
            <a:r>
              <a:rPr lang="sk-SK" i="1" dirty="0" err="1" smtClean="0"/>
              <a:t>Guaiacum</a:t>
            </a:r>
            <a:r>
              <a:rPr lang="sk-SK" i="1" dirty="0" smtClean="0"/>
              <a:t> </a:t>
            </a:r>
            <a:r>
              <a:rPr lang="sk-SK" i="1" dirty="0" err="1" smtClean="0"/>
              <a:t>officinale</a:t>
            </a:r>
            <a:r>
              <a:rPr lang="sk-SK" dirty="0" smtClean="0"/>
              <a:t>), </a:t>
            </a:r>
            <a:r>
              <a:rPr lang="sk-SK" dirty="0" err="1" smtClean="0"/>
              <a:t>palisander</a:t>
            </a:r>
            <a:r>
              <a:rPr lang="sk-SK" dirty="0" smtClean="0"/>
              <a:t> (</a:t>
            </a:r>
            <a:r>
              <a:rPr lang="sk-SK" i="1" dirty="0" err="1" smtClean="0"/>
              <a:t>Jacaranda</a:t>
            </a:r>
            <a:r>
              <a:rPr lang="sk-SK" i="1" dirty="0" smtClean="0"/>
              <a:t> </a:t>
            </a:r>
            <a:r>
              <a:rPr lang="sk-SK" i="1" dirty="0" err="1" smtClean="0"/>
              <a:t>mimosifolia</a:t>
            </a:r>
            <a:r>
              <a:rPr lang="sk-SK" dirty="0" smtClean="0"/>
              <a:t>) a stromy </a:t>
            </a:r>
            <a:endParaRPr lang="sk-SK" dirty="0" smtClean="0"/>
          </a:p>
          <a:p>
            <a:r>
              <a:rPr lang="sk-SK" dirty="0" err="1" smtClean="0"/>
              <a:t>quebračo</a:t>
            </a:r>
            <a:r>
              <a:rPr lang="sk-SK" dirty="0" smtClean="0"/>
              <a:t> (</a:t>
            </a:r>
            <a:r>
              <a:rPr lang="sk-SK" i="1" dirty="0" err="1" smtClean="0"/>
              <a:t>Schinopsis</a:t>
            </a:r>
            <a:r>
              <a:rPr lang="sk-SK" i="1" dirty="0" smtClean="0"/>
              <a:t> </a:t>
            </a:r>
            <a:r>
              <a:rPr lang="sk-SK" i="1" dirty="0" err="1" smtClean="0"/>
              <a:t>lorentzii</a:t>
            </a:r>
            <a:r>
              <a:rPr lang="sk-SK" dirty="0" smtClean="0"/>
              <a:t>), z ktorých sa získava tanín (trieslovina pre garbiarstvo) a tiež palmy.</a:t>
            </a:r>
          </a:p>
          <a:p>
            <a:r>
              <a:rPr lang="sk-SK" dirty="0" err="1" smtClean="0"/>
              <a:t>Gran</a:t>
            </a:r>
            <a:r>
              <a:rPr lang="sk-SK" dirty="0" smtClean="0"/>
              <a:t> </a:t>
            </a:r>
            <a:r>
              <a:rPr lang="sk-SK" dirty="0" err="1" smtClean="0"/>
              <a:t>Chaco</a:t>
            </a:r>
            <a:r>
              <a:rPr lang="sk-SK" dirty="0" smtClean="0"/>
              <a:t> má suchomilné krovinaté stepi s </a:t>
            </a:r>
            <a:r>
              <a:rPr lang="sk-SK" dirty="0" err="1" smtClean="0"/>
              <a:t>porastami</a:t>
            </a:r>
            <a:r>
              <a:rPr lang="sk-SK" dirty="0" smtClean="0"/>
              <a:t> drevín </a:t>
            </a:r>
            <a:endParaRPr lang="sk-SK" dirty="0" smtClean="0"/>
          </a:p>
          <a:p>
            <a:r>
              <a:rPr lang="sk-SK" dirty="0" err="1" smtClean="0"/>
              <a:t>algarrobo</a:t>
            </a:r>
            <a:r>
              <a:rPr lang="sk-SK" dirty="0" smtClean="0"/>
              <a:t> </a:t>
            </a:r>
            <a:r>
              <a:rPr lang="sk-SK" dirty="0" smtClean="0"/>
              <a:t>(hlavne </a:t>
            </a:r>
            <a:r>
              <a:rPr lang="sk-SK" dirty="0" err="1" smtClean="0"/>
              <a:t>Prosopis</a:t>
            </a:r>
            <a:r>
              <a:rPr lang="sk-SK" dirty="0" smtClean="0"/>
              <a:t> </a:t>
            </a:r>
            <a:r>
              <a:rPr lang="sk-SK" dirty="0" err="1" smtClean="0"/>
              <a:t>alba</a:t>
            </a:r>
            <a:r>
              <a:rPr lang="sk-SK" dirty="0" smtClean="0"/>
              <a:t> a </a:t>
            </a:r>
            <a:r>
              <a:rPr lang="sk-SK" dirty="0" err="1" smtClean="0"/>
              <a:t>Prosopis</a:t>
            </a:r>
            <a:r>
              <a:rPr lang="sk-SK" dirty="0" smtClean="0"/>
              <a:t> </a:t>
            </a:r>
            <a:r>
              <a:rPr lang="sk-SK" dirty="0" err="1" smtClean="0"/>
              <a:t>nigra</a:t>
            </a:r>
            <a:r>
              <a:rPr lang="sk-SK" dirty="0" smtClean="0"/>
              <a:t>) a v menšej miere sa tu vyskytuje tiež </a:t>
            </a:r>
            <a:r>
              <a:rPr lang="sk-SK" dirty="0" err="1" smtClean="0"/>
              <a:t>Quebračo</a:t>
            </a:r>
            <a:r>
              <a:rPr lang="sk-SK" dirty="0" smtClean="0"/>
              <a:t>.</a:t>
            </a:r>
          </a:p>
          <a:p>
            <a:r>
              <a:rPr lang="sk-SK" dirty="0" smtClean="0"/>
              <a:t>Pampy sú porastené rozsiahlymi trávovými </a:t>
            </a:r>
            <a:r>
              <a:rPr lang="sk-SK" dirty="0" err="1" smtClean="0"/>
              <a:t>porastami</a:t>
            </a:r>
            <a:r>
              <a:rPr lang="sk-SK" dirty="0" smtClean="0"/>
              <a:t> </a:t>
            </a:r>
            <a:r>
              <a:rPr lang="sk-SK" dirty="0" smtClean="0"/>
              <a:t>s</a:t>
            </a:r>
          </a:p>
          <a:p>
            <a:r>
              <a:rPr lang="sk-SK" dirty="0" smtClean="0"/>
              <a:t> trávami rodov </a:t>
            </a:r>
            <a:r>
              <a:rPr lang="sk-SK" i="1" dirty="0" err="1" smtClean="0"/>
              <a:t>Setaria</a:t>
            </a:r>
            <a:r>
              <a:rPr lang="sk-SK" i="1" dirty="0" smtClean="0"/>
              <a:t>, </a:t>
            </a:r>
            <a:r>
              <a:rPr lang="sk-SK" i="1" dirty="0" err="1" smtClean="0"/>
              <a:t>Bromus</a:t>
            </a:r>
            <a:r>
              <a:rPr lang="sk-SK" i="1" dirty="0" smtClean="0"/>
              <a:t>, </a:t>
            </a:r>
            <a:r>
              <a:rPr lang="sk-SK" i="1" dirty="0" err="1" smtClean="0"/>
              <a:t>Stipa</a:t>
            </a:r>
            <a:r>
              <a:rPr lang="sk-SK" i="1" dirty="0" smtClean="0"/>
              <a:t>, </a:t>
            </a:r>
            <a:r>
              <a:rPr lang="sk-SK" i="1" dirty="0" err="1" smtClean="0"/>
              <a:t>Eragrostis</a:t>
            </a:r>
            <a:r>
              <a:rPr lang="sk-SK" dirty="0" smtClean="0"/>
              <a:t> a menšími oblasťami </a:t>
            </a:r>
            <a:r>
              <a:rPr lang="sk-SK" dirty="0" smtClean="0"/>
              <a:t>výskytu</a:t>
            </a:r>
          </a:p>
          <a:p>
            <a:r>
              <a:rPr lang="sk-SK" dirty="0" smtClean="0"/>
              <a:t> </a:t>
            </a:r>
            <a:r>
              <a:rPr lang="sk-SK" dirty="0" smtClean="0"/>
              <a:t>krovinatých drevín, ako sú napr. akácie (</a:t>
            </a:r>
            <a:r>
              <a:rPr lang="sk-SK" i="1" dirty="0" err="1" smtClean="0"/>
              <a:t>Acacia</a:t>
            </a:r>
            <a:r>
              <a:rPr lang="sk-SK" dirty="0" smtClean="0"/>
              <a:t>). Na základe veľmi jemných, kvalitných pôd sú pampy poľnohospodársky využívané na pestovanie temer všetkých druhov obilnín a pôvodné rastlinstvo je vytláčané.</a:t>
            </a:r>
          </a:p>
          <a:p>
            <a:r>
              <a:rPr lang="sk-SK" dirty="0" smtClean="0"/>
              <a:t>Patagónia leží už v tieni Ánd a je to neúrodná a najrozsiahlejšia oblasť bez stromov. Tu dominujú ako v pampe </a:t>
            </a:r>
            <a:r>
              <a:rPr lang="sk-SK" dirty="0" smtClean="0"/>
              <a:t>tiež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 </a:t>
            </a:r>
            <a:r>
              <a:rPr lang="sk-SK" dirty="0" smtClean="0"/>
              <a:t>trávy (najmä </a:t>
            </a:r>
            <a:r>
              <a:rPr lang="sk-SK" i="1" dirty="0" err="1" smtClean="0"/>
              <a:t>Festuca</a:t>
            </a:r>
            <a:r>
              <a:rPr lang="sk-SK" i="1" dirty="0" smtClean="0"/>
              <a:t>, </a:t>
            </a:r>
            <a:r>
              <a:rPr lang="sk-SK" i="1" dirty="0" err="1" smtClean="0"/>
              <a:t>Stipa</a:t>
            </a:r>
            <a:r>
              <a:rPr lang="sk-SK" i="1" dirty="0" smtClean="0"/>
              <a:t>, </a:t>
            </a:r>
            <a:r>
              <a:rPr lang="sk-SK" i="1" dirty="0" err="1" smtClean="0"/>
              <a:t>Poa</a:t>
            </a:r>
            <a:r>
              <a:rPr lang="sk-SK" i="1" dirty="0" smtClean="0"/>
              <a:t>, </a:t>
            </a:r>
            <a:r>
              <a:rPr lang="sk-SK" i="1" dirty="0" err="1" smtClean="0"/>
              <a:t>Trisetum</a:t>
            </a:r>
            <a:r>
              <a:rPr lang="sk-SK" dirty="0" smtClean="0"/>
              <a:t> a rod </a:t>
            </a:r>
            <a:r>
              <a:rPr lang="sk-SK" i="1" dirty="0" err="1" smtClean="0"/>
              <a:t>Agropyrum</a:t>
            </a:r>
            <a:r>
              <a:rPr lang="sk-SK" dirty="0" smtClean="0"/>
              <a:t>), rastlinstvo je ale prispôsobené podstatne suchším podmienkam. Rastú tu rôzne suchomilné krovinaté porasty. Pôda je kamenistá, nevhodná na obrábanie, preto sú trávnaté pláne využívané ako pastviny.</a:t>
            </a:r>
          </a:p>
          <a:p>
            <a:r>
              <a:rPr lang="sk-SK" dirty="0" smtClean="0"/>
              <a:t>V predhorí Ánd a na Ohňovej zemi sa nachádzajú rozsiahle Ihličnaté porasty so </a:t>
            </a:r>
            <a:endParaRPr lang="sk-SK" dirty="0" smtClean="0"/>
          </a:p>
          <a:p>
            <a:r>
              <a:rPr lang="sk-SK" dirty="0" smtClean="0"/>
              <a:t>smrekmi</a:t>
            </a:r>
            <a:r>
              <a:rPr lang="sk-SK" dirty="0" smtClean="0"/>
              <a:t> (rodu </a:t>
            </a:r>
            <a:r>
              <a:rPr lang="sk-SK" dirty="0" err="1" smtClean="0"/>
              <a:t>Picea</a:t>
            </a:r>
            <a:r>
              <a:rPr lang="sk-SK" dirty="0" smtClean="0"/>
              <a:t>), </a:t>
            </a:r>
            <a:endParaRPr lang="sk-SK" dirty="0" smtClean="0"/>
          </a:p>
          <a:p>
            <a:r>
              <a:rPr lang="sk-SK" dirty="0" err="1" smtClean="0"/>
              <a:t>cyprami</a:t>
            </a:r>
            <a:r>
              <a:rPr lang="sk-SK" dirty="0" smtClean="0"/>
              <a:t> (</a:t>
            </a:r>
            <a:r>
              <a:rPr lang="sk-SK" i="1" dirty="0" err="1" smtClean="0"/>
              <a:t>Cypressus</a:t>
            </a:r>
            <a:r>
              <a:rPr lang="sk-SK" dirty="0" smtClean="0"/>
              <a:t>), </a:t>
            </a:r>
            <a:endParaRPr lang="sk-SK" dirty="0" smtClean="0"/>
          </a:p>
          <a:p>
            <a:r>
              <a:rPr lang="sk-SK" dirty="0" smtClean="0"/>
              <a:t>borovicami(</a:t>
            </a:r>
            <a:r>
              <a:rPr lang="sk-SK" i="1" dirty="0" err="1" smtClean="0"/>
              <a:t>Pinus</a:t>
            </a:r>
            <a:r>
              <a:rPr lang="sk-SK" dirty="0" smtClean="0"/>
              <a:t>), </a:t>
            </a:r>
            <a:endParaRPr lang="sk-SK" dirty="0" smtClean="0"/>
          </a:p>
          <a:p>
            <a:r>
              <a:rPr lang="sk-SK" dirty="0" smtClean="0"/>
              <a:t>cédrami</a:t>
            </a:r>
            <a:r>
              <a:rPr lang="sk-SK" dirty="0" smtClean="0"/>
              <a:t> (</a:t>
            </a:r>
            <a:r>
              <a:rPr lang="sk-SK" i="1" dirty="0" err="1" smtClean="0"/>
              <a:t>Cedrus</a:t>
            </a:r>
            <a:r>
              <a:rPr lang="sk-SK" dirty="0" smtClean="0"/>
              <a:t>) a iné. Blízko čílskej hranice </a:t>
            </a:r>
            <a:r>
              <a:rPr lang="sk-SK" dirty="0" smtClean="0"/>
              <a:t>rastie</a:t>
            </a:r>
          </a:p>
          <a:p>
            <a:r>
              <a:rPr lang="sk-SK" dirty="0" err="1" smtClean="0"/>
              <a:t>pabuk</a:t>
            </a:r>
            <a:r>
              <a:rPr lang="sk-SK" dirty="0" smtClean="0"/>
              <a:t> (</a:t>
            </a:r>
            <a:r>
              <a:rPr lang="sk-SK" i="1" dirty="0" err="1" smtClean="0"/>
              <a:t>Nothofagus</a:t>
            </a:r>
            <a:r>
              <a:rPr lang="sk-SK" dirty="0" smtClean="0"/>
              <a:t>). Hranica vegetácie leží približne vo výške 3 500 m. V suchých, severných vyšších polohách Ánd sa nachádza suchá vyprahnutá polopúšť porastená rôznymi druhmi </a:t>
            </a:r>
            <a:endParaRPr lang="sk-SK" dirty="0" smtClean="0"/>
          </a:p>
          <a:p>
            <a:r>
              <a:rPr lang="sk-SK" dirty="0" smtClean="0"/>
              <a:t>kaktusov</a:t>
            </a:r>
            <a:r>
              <a:rPr lang="sk-SK" dirty="0" smtClean="0"/>
              <a:t> (</a:t>
            </a:r>
            <a:r>
              <a:rPr lang="sk-SK" i="1" dirty="0" err="1" smtClean="0"/>
              <a:t>Cactaceae</a:t>
            </a:r>
            <a:r>
              <a:rPr lang="sk-SK" dirty="0" smtClean="0"/>
              <a:t>) a tŕnistých krovín.</a:t>
            </a:r>
          </a:p>
          <a:p>
            <a:r>
              <a:rPr lang="sk-SK" dirty="0" smtClean="0"/>
              <a:t>Kvet stromu </a:t>
            </a:r>
            <a:r>
              <a:rPr lang="sk-SK" dirty="0" err="1" smtClean="0"/>
              <a:t>ceibos</a:t>
            </a:r>
            <a:r>
              <a:rPr lang="sk-SK" dirty="0" smtClean="0"/>
              <a:t> nazývajú „národným kvetom“ a je symbolom krajiny.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Flóra</a:t>
            </a:r>
            <a:endParaRPr lang="sk-SK" dirty="0"/>
          </a:p>
        </p:txBody>
      </p:sp>
      <p:pic>
        <p:nvPicPr>
          <p:cNvPr id="4" name="Obrázok 3" descr="images (1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1" y="0"/>
            <a:ext cx="1008112" cy="1024914"/>
          </a:xfrm>
          <a:prstGeom prst="rect">
            <a:avLst/>
          </a:prstGeom>
        </p:spPr>
      </p:pic>
      <p:pic>
        <p:nvPicPr>
          <p:cNvPr id="5" name="Obrázok 4" descr="acacia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0"/>
            <a:ext cx="1584176" cy="1051893"/>
          </a:xfrm>
          <a:prstGeom prst="rect">
            <a:avLst/>
          </a:prstGeom>
        </p:spPr>
      </p:pic>
      <p:pic>
        <p:nvPicPr>
          <p:cNvPr id="6" name="Obrázok 5" descr="images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0"/>
            <a:ext cx="1080120" cy="1080120"/>
          </a:xfrm>
          <a:prstGeom prst="rect">
            <a:avLst/>
          </a:prstGeom>
        </p:spPr>
      </p:pic>
      <p:pic>
        <p:nvPicPr>
          <p:cNvPr id="7" name="Obrázok 6" descr="images (14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76056" y="5114925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Sl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</TotalTime>
  <Words>540</Words>
  <Application>Microsoft Office PowerPoint</Application>
  <PresentationFormat>Prezentácia na obrazovke (4:3)</PresentationFormat>
  <Paragraphs>190</Paragraphs>
  <Slides>20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20</vt:i4>
      </vt:variant>
    </vt:vector>
  </HeadingPairs>
  <TitlesOfParts>
    <vt:vector size="21" baseType="lpstr">
      <vt:lpstr>Hala</vt:lpstr>
      <vt:lpstr>Argentína</vt:lpstr>
      <vt:lpstr>Údaje</vt:lpstr>
      <vt:lpstr>Dejiny</vt:lpstr>
      <vt:lpstr>Prírodné podmienky</vt:lpstr>
      <vt:lpstr>Pohoria a vrchy</vt:lpstr>
      <vt:lpstr>Rieky </vt:lpstr>
      <vt:lpstr>Jazerá</vt:lpstr>
      <vt:lpstr>Ostrovy</vt:lpstr>
      <vt:lpstr>Flóra</vt:lpstr>
      <vt:lpstr>Fauna</vt:lpstr>
      <vt:lpstr>Klimatické podmienky</vt:lpstr>
      <vt:lpstr>Nerastné bohatstvo</vt:lpstr>
      <vt:lpstr>Politika</vt:lpstr>
      <vt:lpstr>Administratíva</vt:lpstr>
      <vt:lpstr>Obyvateľstvo</vt:lpstr>
      <vt:lpstr>Potomkovia Európanov a Indiáni</vt:lpstr>
      <vt:lpstr>Domorodá populácia</vt:lpstr>
      <vt:lpstr>Cudzinci, prisťahovalectvo a vysťahovalectvo</vt:lpstr>
      <vt:lpstr>Zaujímavosti</vt:lpstr>
      <vt:lpstr>Ďakujem za pozornosť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Argentína</dc:title>
  <dc:creator>Student_02</dc:creator>
  <cp:lastModifiedBy>Student_02</cp:lastModifiedBy>
  <cp:revision>2</cp:revision>
  <dcterms:created xsi:type="dcterms:W3CDTF">2012-10-12T11:55:58Z</dcterms:created>
  <dcterms:modified xsi:type="dcterms:W3CDTF">2012-10-15T12:28:44Z</dcterms:modified>
</cp:coreProperties>
</file>