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B64D75-6431-42A1-8A85-55579BDC95C7}" type="datetimeFigureOut">
              <a:rPr lang="sk-SK" smtClean="0"/>
              <a:pPr/>
              <a:t>17. 10. 2012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7D128E-35CD-4046-8A8F-F6B3EB170343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32" name="Obdĺžnik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Obdĺžnik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Obdĺžnik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Obdĺžnik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Obdĺžnik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56" name="Obdĺžnik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Obdĺžnik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Obdĺžnik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Obdĺžnik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B64D75-6431-42A1-8A85-55579BDC95C7}" type="datetimeFigureOut">
              <a:rPr lang="sk-SK" smtClean="0"/>
              <a:pPr/>
              <a:t>17. 10. 2012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7D128E-35CD-4046-8A8F-F6B3EB17034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B64D75-6431-42A1-8A85-55579BDC95C7}" type="datetimeFigureOut">
              <a:rPr lang="sk-SK" smtClean="0"/>
              <a:pPr/>
              <a:t>17. 10. 2012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7D128E-35CD-4046-8A8F-F6B3EB17034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B64D75-6431-42A1-8A85-55579BDC95C7}" type="datetimeFigureOut">
              <a:rPr lang="sk-SK" smtClean="0"/>
              <a:pPr/>
              <a:t>17. 10. 2012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7D128E-35CD-4046-8A8F-F6B3EB17034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Voľná forma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Voľná forma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Voľná forma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Voľná forma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Voľná forma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Voľná forma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Voľná forma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Voľná forma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Voľná forma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Voľná forma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Voľná forma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Voľná forma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Voľná forma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Voľná forma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Voľná forma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B64D75-6431-42A1-8A85-55579BDC95C7}" type="datetimeFigureOut">
              <a:rPr lang="sk-SK" smtClean="0"/>
              <a:pPr/>
              <a:t>17. 10. 2012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7D128E-35CD-4046-8A8F-F6B3EB170343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7" name="Obdĺžnik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bdĺžnik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Obdĺžnik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Obdĺžnik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Obdĺžnik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B64D75-6431-42A1-8A85-55579BDC95C7}" type="datetimeFigureOut">
              <a:rPr lang="sk-SK" smtClean="0"/>
              <a:pPr/>
              <a:t>17. 10. 2012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7D128E-35CD-4046-8A8F-F6B3EB17034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bdĺžnik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B64D75-6431-42A1-8A85-55579BDC95C7}" type="datetimeFigureOut">
              <a:rPr lang="sk-SK" smtClean="0"/>
              <a:pPr/>
              <a:t>17. 10. 2012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7D128E-35CD-4046-8A8F-F6B3EB170343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6" name="Obdĺžnik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Obdĺžnik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Obdĺžnik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Obdĺžnik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Obdĺžnik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Obdĺžnik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Obdĺžnik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Obdĺžnik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Obdĺžnik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B64D75-6431-42A1-8A85-55579BDC95C7}" type="datetimeFigureOut">
              <a:rPr lang="sk-SK" smtClean="0"/>
              <a:pPr/>
              <a:t>17. 10. 2012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7D128E-35CD-4046-8A8F-F6B3EB17034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B64D75-6431-42A1-8A85-55579BDC95C7}" type="datetimeFigureOut">
              <a:rPr lang="sk-SK" smtClean="0"/>
              <a:pPr/>
              <a:t>17. 10. 2012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7D128E-35CD-4046-8A8F-F6B3EB17034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B64D75-6431-42A1-8A85-55579BDC95C7}" type="datetimeFigureOut">
              <a:rPr lang="sk-SK" smtClean="0"/>
              <a:pPr/>
              <a:t>17. 10. 2012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7D128E-35CD-4046-8A8F-F6B3EB17034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ĺžnik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Rovná spojnica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Skupina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Rovná spojnica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Rovná spojnica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Rovná spojnica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k-SK" smtClean="0"/>
              <a:t>Ak chcete pridať obrázok, kliknite na ikonu</a:t>
            </a:r>
            <a:endParaRPr kumimoji="0" lang="en-US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grpSp>
        <p:nvGrpSpPr>
          <p:cNvPr id="14" name="Skupina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Rovná spojnica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ovná spojnica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Rovná spojnica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Skupina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Rovná spojnica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ovná spojnica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Rovná spojnica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ACB64D75-6431-42A1-8A85-55579BDC95C7}" type="datetimeFigureOut">
              <a:rPr lang="sk-SK" smtClean="0"/>
              <a:pPr/>
              <a:t>17. 10. 2012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307D128E-35CD-4046-8A8F-F6B3EB170343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ĺžnik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bdĺžnik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ĺžnik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Obdĺžnik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Obdĺžnik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Obdĺžnik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Obdĺžnik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Obdĺžnik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CB64D75-6431-42A1-8A85-55579BDC95C7}" type="datetimeFigureOut">
              <a:rPr lang="sk-SK" smtClean="0"/>
              <a:pPr/>
              <a:t>17. 10. 2012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sk-SK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307D128E-35CD-4046-8A8F-F6B3EB170343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k.wikipedia.org/w/index.php?title=Araks&amp;action=edit&amp;redlink=1" TargetMode="External"/><Relationship Id="rId13" Type="http://schemas.openxmlformats.org/officeDocument/2006/relationships/image" Target="../media/image10.jpeg"/><Relationship Id="rId3" Type="http://schemas.openxmlformats.org/officeDocument/2006/relationships/hyperlink" Target="http://sk.wikipedia.org/w/index.php?title=Alpsko-himal%C3%A1jske_vr%C3%A1snenie&amp;action=edit&amp;redlink=1" TargetMode="External"/><Relationship Id="rId7" Type="http://schemas.openxmlformats.org/officeDocument/2006/relationships/hyperlink" Target="http://sk.wikipedia.org/wiki/Pyrit" TargetMode="External"/><Relationship Id="rId12" Type="http://schemas.openxmlformats.org/officeDocument/2006/relationships/image" Target="../media/image9.jpeg"/><Relationship Id="rId2" Type="http://schemas.openxmlformats.org/officeDocument/2006/relationships/hyperlink" Target="http://sk.wikipedia.org/wiki/Mal%C3%BD_Kaukaz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.wikipedia.org/w/index.php?title=Nefel%C3%ADn&amp;action=edit&amp;redlink=1" TargetMode="External"/><Relationship Id="rId11" Type="http://schemas.openxmlformats.org/officeDocument/2006/relationships/image" Target="../media/image8.jpeg"/><Relationship Id="rId5" Type="http://schemas.openxmlformats.org/officeDocument/2006/relationships/hyperlink" Target="http://sk.wikipedia.org/wiki/Molybd%C3%A9n" TargetMode="External"/><Relationship Id="rId10" Type="http://schemas.openxmlformats.org/officeDocument/2006/relationships/hyperlink" Target="http://sk.wikipedia.org/w/index.php?title=Jazero_Sevan&amp;action=edit&amp;redlink=1" TargetMode="External"/><Relationship Id="rId4" Type="http://schemas.openxmlformats.org/officeDocument/2006/relationships/hyperlink" Target="http://sk.wikipedia.org/wiki/Me%C4%8F" TargetMode="External"/><Relationship Id="rId9" Type="http://schemas.openxmlformats.org/officeDocument/2006/relationships/hyperlink" Target="http://sk.wikipedia.org/wiki/Turecko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Arménsko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err="1" smtClean="0"/>
              <a:t>D.Ma</a:t>
            </a:r>
            <a:r>
              <a:rPr lang="sk-SK" dirty="0" err="1" smtClean="0">
                <a:latin typeface="Constantia"/>
              </a:rPr>
              <a:t>ďoran</a:t>
            </a:r>
            <a:endParaRPr lang="sk-SK" dirty="0"/>
          </a:p>
        </p:txBody>
      </p:sp>
      <p:pic>
        <p:nvPicPr>
          <p:cNvPr id="4" name="Obrázok 3" descr="85px-Coat_of_arms_of_Armenia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0958" y="0"/>
            <a:ext cx="1643042" cy="1585052"/>
          </a:xfrm>
          <a:prstGeom prst="rect">
            <a:avLst/>
          </a:prstGeom>
        </p:spPr>
      </p:pic>
      <p:pic>
        <p:nvPicPr>
          <p:cNvPr id="6" name="Obrázok 5" descr="Flag_of_Armenia.sv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8" y="0"/>
            <a:ext cx="3826988" cy="1928802"/>
          </a:xfrm>
          <a:prstGeom prst="rect">
            <a:avLst/>
          </a:prstGeom>
        </p:spPr>
      </p:pic>
      <p:pic>
        <p:nvPicPr>
          <p:cNvPr id="7" name="Obrázok 6" descr="images (1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9819" y="3143249"/>
            <a:ext cx="3484181" cy="371475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To je všetko.....</a:t>
            </a:r>
            <a:endParaRPr lang="sk-SK" dirty="0"/>
          </a:p>
        </p:txBody>
      </p:sp>
      <p:pic>
        <p:nvPicPr>
          <p:cNvPr id="4" name="Zástupný symbol obsahu 3" descr="nahorny_karabach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5968" y="1784350"/>
            <a:ext cx="6769264" cy="45720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Údaje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Rozloha:29 800 km²</a:t>
            </a:r>
          </a:p>
          <a:p>
            <a:r>
              <a:rPr lang="sk-SK" dirty="0" smtClean="0"/>
              <a:t>Počet obyv.:2 976 372 </a:t>
            </a:r>
          </a:p>
          <a:p>
            <a:r>
              <a:rPr lang="sk-SK" dirty="0" smtClean="0"/>
              <a:t>Hl. Mesto: Jerevan</a:t>
            </a:r>
          </a:p>
          <a:p>
            <a:r>
              <a:rPr lang="sk-SK" dirty="0" smtClean="0"/>
              <a:t>Mena: </a:t>
            </a:r>
            <a:r>
              <a:rPr lang="sk-SK" u="sng" dirty="0" err="1" smtClean="0"/>
              <a:t>dram</a:t>
            </a:r>
            <a:r>
              <a:rPr lang="sk-SK" dirty="0" smtClean="0"/>
              <a:t> (= 100 </a:t>
            </a:r>
            <a:r>
              <a:rPr lang="sk-SK" dirty="0" err="1" smtClean="0"/>
              <a:t>luma</a:t>
            </a:r>
            <a:r>
              <a:rPr lang="sk-SK" dirty="0" smtClean="0"/>
              <a:t>)</a:t>
            </a:r>
          </a:p>
          <a:p>
            <a:r>
              <a:rPr lang="sk-SK" dirty="0" smtClean="0"/>
              <a:t>Jazyky: </a:t>
            </a:r>
            <a:r>
              <a:rPr lang="sk-SK" u="sng" dirty="0" smtClean="0"/>
              <a:t>arménčina</a:t>
            </a:r>
            <a:endParaRPr lang="sk-SK" dirty="0" smtClean="0"/>
          </a:p>
          <a:p>
            <a:r>
              <a:rPr lang="sk-SK" dirty="0" smtClean="0"/>
              <a:t>Forma </a:t>
            </a:r>
            <a:r>
              <a:rPr lang="sk-SK" dirty="0" err="1" smtClean="0"/>
              <a:t>štátu:republika</a:t>
            </a:r>
            <a:endParaRPr lang="sk-SK" dirty="0" smtClean="0"/>
          </a:p>
          <a:p>
            <a:r>
              <a:rPr lang="sk-SK" dirty="0" smtClean="0"/>
              <a:t>Hlava štátu: </a:t>
            </a:r>
            <a:r>
              <a:rPr lang="sk-SK" u="sng" dirty="0" err="1" smtClean="0"/>
              <a:t>Serzh</a:t>
            </a:r>
            <a:r>
              <a:rPr lang="sk-SK" u="sng" dirty="0" smtClean="0"/>
              <a:t> </a:t>
            </a:r>
            <a:r>
              <a:rPr lang="sk-SK" u="sng" dirty="0" err="1" smtClean="0"/>
              <a:t>Sargsyan</a:t>
            </a:r>
            <a:endParaRPr lang="sk-SK" dirty="0" smtClean="0"/>
          </a:p>
          <a:p>
            <a:endParaRPr lang="sk-SK" dirty="0"/>
          </a:p>
        </p:txBody>
      </p:sp>
      <p:pic>
        <p:nvPicPr>
          <p:cNvPr id="6" name="Obrázok 5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0430" y="0"/>
            <a:ext cx="2638425" cy="1733550"/>
          </a:xfrm>
          <a:prstGeom prst="rect">
            <a:avLst/>
          </a:prstGeom>
        </p:spPr>
      </p:pic>
      <p:pic>
        <p:nvPicPr>
          <p:cNvPr id="7" name="Obrázok 6" descr="images (2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3625" y="1857364"/>
            <a:ext cx="3000375" cy="1524000"/>
          </a:xfrm>
          <a:prstGeom prst="rect">
            <a:avLst/>
          </a:prstGeom>
        </p:spPr>
      </p:pic>
      <p:pic>
        <p:nvPicPr>
          <p:cNvPr id="8" name="Obrázok 7" descr="images (3)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1400" y="4248150"/>
            <a:ext cx="1752600" cy="26098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Dejiny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914400" y="1783560"/>
            <a:ext cx="7872442" cy="4717274"/>
          </a:xfrm>
        </p:spPr>
        <p:txBody>
          <a:bodyPr>
            <a:normAutofit fontScale="55000" lnSpcReduction="20000"/>
          </a:bodyPr>
          <a:lstStyle/>
          <a:p>
            <a:r>
              <a:rPr lang="sk-SK" dirty="0" smtClean="0"/>
              <a:t>Arménska vysočina patrí k dávnym centrám ľudskej civilizácie. Bola trvale osídlená od paleolitu. </a:t>
            </a:r>
          </a:p>
          <a:p>
            <a:r>
              <a:rPr lang="sk-SK" dirty="0" smtClean="0"/>
              <a:t>V najstarších písomných pamiatkach z dôb Chetitov sa spomína národ </a:t>
            </a:r>
            <a:r>
              <a:rPr lang="sk-SK" dirty="0" err="1" smtClean="0"/>
              <a:t>Chajasa</a:t>
            </a:r>
            <a:r>
              <a:rPr lang="sk-SK" dirty="0" smtClean="0"/>
              <a:t> v 2. tisícročí pred Kr. V tomto období ovládli územie Arménska Asýrčania</a:t>
            </a:r>
          </a:p>
          <a:p>
            <a:r>
              <a:rPr lang="sk-SK" dirty="0" smtClean="0"/>
              <a:t>. Mesto Jerevan bolo najstarším písomne doloženým mestom na území ZSSR.</a:t>
            </a:r>
          </a:p>
          <a:p>
            <a:r>
              <a:rPr lang="sk-SK" dirty="0" smtClean="0"/>
              <a:t> Spojením arménskych kmeňov v 9. stor. pred Kr. vznikla ríša </a:t>
            </a:r>
            <a:r>
              <a:rPr lang="sk-SK" dirty="0" err="1" smtClean="0"/>
              <a:t>Urartu</a:t>
            </a:r>
            <a:r>
              <a:rPr lang="sk-SK" dirty="0" smtClean="0"/>
              <a:t> v oblasti </a:t>
            </a:r>
            <a:r>
              <a:rPr lang="sk-SK" dirty="0" err="1" smtClean="0"/>
              <a:t>Vanského</a:t>
            </a:r>
            <a:r>
              <a:rPr lang="sk-SK" dirty="0" smtClean="0"/>
              <a:t> jazera. </a:t>
            </a:r>
          </a:p>
          <a:p>
            <a:r>
              <a:rPr lang="sk-SK" dirty="0" smtClean="0"/>
              <a:t>V 6. storočí pred Kr. </a:t>
            </a:r>
            <a:r>
              <a:rPr lang="sk-SK" dirty="0" err="1" smtClean="0"/>
              <a:t>Urartská</a:t>
            </a:r>
            <a:r>
              <a:rPr lang="sk-SK" dirty="0" smtClean="0"/>
              <a:t> ríša zanikla po vpáde </a:t>
            </a:r>
            <a:r>
              <a:rPr lang="sk-SK" dirty="0" err="1" smtClean="0"/>
              <a:t>Médskych</a:t>
            </a:r>
            <a:r>
              <a:rPr lang="sk-SK" dirty="0" smtClean="0"/>
              <a:t> vojsk.</a:t>
            </a:r>
          </a:p>
          <a:p>
            <a:r>
              <a:rPr lang="sk-SK" dirty="0" smtClean="0"/>
              <a:t> V Malom Arménsku a v Araratskej rovine vniklo Arménske kráľovstvo a začal sa formovať arménsky národ.</a:t>
            </a:r>
          </a:p>
          <a:p>
            <a:r>
              <a:rPr lang="sk-SK" dirty="0" smtClean="0"/>
              <a:t>V 4. storočí pred Kr. ovládli Arménsko </a:t>
            </a:r>
            <a:r>
              <a:rPr lang="sk-SK" dirty="0" err="1" smtClean="0"/>
              <a:t>satrapovia</a:t>
            </a:r>
            <a:r>
              <a:rPr lang="sk-SK" dirty="0" smtClean="0"/>
              <a:t> Alexandra Macedónskeho – </a:t>
            </a:r>
            <a:r>
              <a:rPr lang="sk-SK" dirty="0" err="1" smtClean="0"/>
              <a:t>Seleukovci</a:t>
            </a:r>
            <a:r>
              <a:rPr lang="sk-SK" dirty="0" smtClean="0"/>
              <a:t>. </a:t>
            </a:r>
          </a:p>
          <a:p>
            <a:r>
              <a:rPr lang="sk-SK" dirty="0" smtClean="0"/>
              <a:t>Po oslabení ich moci sa v 2. storočí pred Kr. obnovil arménsky štát, ktorý trval až do 4. storočia nášho letopočtu. </a:t>
            </a:r>
          </a:p>
          <a:p>
            <a:r>
              <a:rPr lang="sk-SK" dirty="0" smtClean="0"/>
              <a:t> Arménsko ako prvá krajina v histórii prijala roku 301 kresťanstvo. </a:t>
            </a:r>
          </a:p>
          <a:p>
            <a:r>
              <a:rPr lang="sk-SK" dirty="0" smtClean="0"/>
              <a:t>Koncom 4. storočia si Arménsko rozdelili Rimania a Peržania. </a:t>
            </a:r>
          </a:p>
          <a:p>
            <a:r>
              <a:rPr lang="sk-SK" dirty="0" smtClean="0"/>
              <a:t>Od 7. do 9. storočia ho ovládali Arabi. 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k-SK" dirty="0" smtClean="0"/>
              <a:t>Arménsky štát sa obnovil v 9. storočí. </a:t>
            </a:r>
          </a:p>
          <a:p>
            <a:r>
              <a:rPr lang="sk-SK" dirty="0" smtClean="0"/>
              <a:t>Arméni vynikali ako obchodníci, zakladali kolónie po celej Prednej Ázii ale i v Kyjeve a </a:t>
            </a:r>
            <a:r>
              <a:rPr lang="sk-SK" dirty="0" err="1" smtClean="0"/>
              <a:t>Novgorode</a:t>
            </a:r>
            <a:r>
              <a:rPr lang="sk-SK" dirty="0" smtClean="0"/>
              <a:t>. </a:t>
            </a:r>
          </a:p>
          <a:p>
            <a:r>
              <a:rPr lang="sk-SK" dirty="0" smtClean="0"/>
              <a:t>Od 11. storočí ovládali krajinu </a:t>
            </a:r>
            <a:r>
              <a:rPr lang="sk-SK" dirty="0" err="1" smtClean="0"/>
              <a:t>Seldžukovia</a:t>
            </a:r>
            <a:r>
              <a:rPr lang="sk-SK" dirty="0" smtClean="0"/>
              <a:t>, od 13. storočia Mongoli. </a:t>
            </a:r>
          </a:p>
          <a:p>
            <a:r>
              <a:rPr lang="sk-SK" dirty="0" smtClean="0"/>
              <a:t>V 17. storočí bolo Arménsko rozdelené medzi Turecko (pripadlo mu Západné Arménsko) a Perziu (Východné Arménsko).</a:t>
            </a:r>
          </a:p>
          <a:p>
            <a:r>
              <a:rPr lang="sk-SK" dirty="0" smtClean="0"/>
              <a:t> Národnú identitu im v tomto období pomohla udržať ich kultúra, ktorá žila prevažne v zahraničí. Až začiatkom 19. storočia pripadla časť Východného Arménska spolu s Východným Gruzínskom cárskemu Rusku. </a:t>
            </a:r>
          </a:p>
          <a:p>
            <a:r>
              <a:rPr lang="sk-SK" dirty="0" smtClean="0"/>
              <a:t>Ruské vojská a arménski dobrovoľníci roku 1827 ovládli celé Východné Arménsko. Arménov žijúcich v Turkami spravovanom Západnom Arménsku postihol ťažký osud.</a:t>
            </a:r>
          </a:p>
          <a:p>
            <a:r>
              <a:rPr lang="sk-SK" dirty="0" smtClean="0"/>
              <a:t> V rokoch 1890 – 1922 boli systematicky vyvražďovaní, pričom pri genocíde ich prišlo o život zhruba 1,5 milióna, ďalších stotisíc utieklo pred prenasledovaním do Ruska ako aj iných krajín. 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57224" y="785794"/>
            <a:ext cx="7829576" cy="5569766"/>
          </a:xfrm>
        </p:spPr>
        <p:txBody>
          <a:bodyPr>
            <a:normAutofit fontScale="62500" lnSpcReduction="20000"/>
          </a:bodyPr>
          <a:lstStyle/>
          <a:p>
            <a:r>
              <a:rPr lang="sk-SK" dirty="0" smtClean="0"/>
              <a:t>Po prvej svetovej vojne sa dostalo na krátku dobu pod správu štátov Dohody. </a:t>
            </a:r>
          </a:p>
          <a:p>
            <a:r>
              <a:rPr lang="sk-SK" dirty="0" smtClean="0"/>
              <a:t>No roku 1920 sa začalo komunistami podporované povstanie, ktoré vyhnalo zahraničné vojská z krajiny a naopak na svoje územie privolalo Červenú armádu.</a:t>
            </a:r>
          </a:p>
          <a:p>
            <a:r>
              <a:rPr lang="sk-SK" dirty="0" smtClean="0"/>
              <a:t> 29. novembra 1920 bola vyhlásená sovietska vláda a o dva roky neskôr Arménsko vstúpilo do </a:t>
            </a:r>
            <a:r>
              <a:rPr lang="sk-SK" dirty="0" err="1" smtClean="0"/>
              <a:t>Zakaukazskej</a:t>
            </a:r>
            <a:r>
              <a:rPr lang="sk-SK" dirty="0" smtClean="0"/>
              <a:t> federácie a stalo sa členom ZSSR. </a:t>
            </a:r>
          </a:p>
          <a:p>
            <a:r>
              <a:rPr lang="sk-SK" dirty="0" smtClean="0"/>
              <a:t>Arménsko v roku 1988 postihlo silné zemetrasenie o sile 7,2 stupňa </a:t>
            </a:r>
            <a:r>
              <a:rPr lang="sk-SK" dirty="0" err="1" smtClean="0"/>
              <a:t>magnitúdy</a:t>
            </a:r>
            <a:r>
              <a:rPr lang="sk-SK" dirty="0" smtClean="0"/>
              <a:t>, v dôsledku ktorého zahynulo najmenej 50 000 ľudí. </a:t>
            </a:r>
          </a:p>
          <a:p>
            <a:r>
              <a:rPr lang="sk-SK" dirty="0" smtClean="0"/>
              <a:t>Toho istého roku začalo Arménsko boje so susednou Azerbajdžanskou republikou o oblasť Náhorného </a:t>
            </a:r>
            <a:r>
              <a:rPr lang="sk-SK" dirty="0" err="1" smtClean="0"/>
              <a:t>Karabachu</a:t>
            </a:r>
            <a:r>
              <a:rPr lang="sk-SK" dirty="0" smtClean="0"/>
              <a:t>, ktoré sa ešte vyostrili po rozpade ZSSR.</a:t>
            </a:r>
          </a:p>
          <a:p>
            <a:r>
              <a:rPr lang="sk-SK" dirty="0" smtClean="0"/>
              <a:t> Od roku 1994 dodržujú obidve krajiny oficiálne prímerie.</a:t>
            </a:r>
          </a:p>
          <a:p>
            <a:r>
              <a:rPr lang="sk-SK" dirty="0" smtClean="0"/>
              <a:t> Turecko na protest proti obsadeniu Náhorného </a:t>
            </a:r>
            <a:r>
              <a:rPr lang="sk-SK" dirty="0" err="1" smtClean="0"/>
              <a:t>Karabachu</a:t>
            </a:r>
            <a:r>
              <a:rPr lang="sk-SK" dirty="0" smtClean="0"/>
              <a:t> uzavrelo arménske hranice. </a:t>
            </a:r>
          </a:p>
          <a:p>
            <a:r>
              <a:rPr lang="sk-SK" dirty="0" smtClean="0"/>
              <a:t>Roku 1999 bol počas zasadania parlamentu zavraždený premiér krajiny, čo následne viedlo k ekonomickej aj spoločenskej kríze v krajine.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Prírodné podmienky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k-SK" dirty="0" smtClean="0"/>
              <a:t>Povrch Arménska je hornatý. </a:t>
            </a:r>
          </a:p>
          <a:p>
            <a:r>
              <a:rPr lang="sk-SK" dirty="0" smtClean="0"/>
              <a:t>Priemerná nadmorská výška je 1 800 m nad morom. </a:t>
            </a:r>
          </a:p>
          <a:p>
            <a:r>
              <a:rPr lang="sk-SK" dirty="0" smtClean="0"/>
              <a:t>Republika sa rozprestiera v Arménskej vysočine, obkolesenej horami </a:t>
            </a:r>
            <a:r>
              <a:rPr lang="sk-SK" dirty="0" smtClean="0">
                <a:hlinkClick r:id="rId2" tooltip="Malý Kaukaz"/>
              </a:rPr>
              <a:t>Malého Kaukazu</a:t>
            </a:r>
            <a:r>
              <a:rPr lang="sk-SK" dirty="0" smtClean="0"/>
              <a:t>. Horské chrbty sa striedajú s plošinami ležiacimi vo výške 1 400 - 2 000 m n. m. </a:t>
            </a:r>
          </a:p>
          <a:p>
            <a:r>
              <a:rPr lang="sk-SK" dirty="0" smtClean="0"/>
              <a:t>Celé územie patrí do pásma </a:t>
            </a:r>
            <a:r>
              <a:rPr lang="sk-SK" dirty="0" smtClean="0">
                <a:hlinkClick r:id="rId3" tooltip="Alpsko-himalájske vrásnenie (stránka neexistuje)"/>
              </a:rPr>
              <a:t>alpsko-himalájskeho vrásnenia</a:t>
            </a:r>
            <a:r>
              <a:rPr lang="sk-SK" dirty="0" smtClean="0"/>
              <a:t>. </a:t>
            </a:r>
          </a:p>
          <a:p>
            <a:r>
              <a:rPr lang="sk-SK" dirty="0" smtClean="0"/>
              <a:t>Nerastné bohatstvo predstavujú hlavne </a:t>
            </a:r>
            <a:r>
              <a:rPr lang="sk-SK" dirty="0" smtClean="0">
                <a:hlinkClick r:id="rId4" tooltip="Meď"/>
              </a:rPr>
              <a:t>medené</a:t>
            </a:r>
            <a:r>
              <a:rPr lang="sk-SK" dirty="0" smtClean="0"/>
              <a:t> a medeno-</a:t>
            </a:r>
            <a:r>
              <a:rPr lang="sk-SK" dirty="0" smtClean="0">
                <a:hlinkClick r:id="rId5" tooltip="Molybdén"/>
              </a:rPr>
              <a:t>molybdénové</a:t>
            </a:r>
            <a:r>
              <a:rPr lang="sk-SK" dirty="0" smtClean="0"/>
              <a:t> rudy, </a:t>
            </a:r>
            <a:r>
              <a:rPr lang="sk-SK" dirty="0" err="1" smtClean="0">
                <a:hlinkClick r:id="rId6" tooltip="Nefelín (stránka neexistuje)"/>
              </a:rPr>
              <a:t>nefelíny</a:t>
            </a:r>
            <a:r>
              <a:rPr lang="sk-SK" dirty="0" smtClean="0"/>
              <a:t> (surovina na výrobu hliníka) a </a:t>
            </a:r>
            <a:r>
              <a:rPr lang="sk-SK" dirty="0" smtClean="0">
                <a:hlinkClick r:id="rId7" tooltip="Pyrit"/>
              </a:rPr>
              <a:t>pyrity</a:t>
            </a:r>
            <a:r>
              <a:rPr lang="sk-SK" dirty="0" smtClean="0"/>
              <a:t>. </a:t>
            </a:r>
          </a:p>
          <a:p>
            <a:r>
              <a:rPr lang="sk-SK" dirty="0" smtClean="0"/>
              <a:t>Bohaté sú aj zásoby stavebných surovín. </a:t>
            </a:r>
          </a:p>
          <a:p>
            <a:r>
              <a:rPr lang="sk-SK" dirty="0" smtClean="0"/>
              <a:t>Podnebie je kontinentálne a suché. Poľnohospodárska pôda sa musí umelo zavlažovať. </a:t>
            </a:r>
          </a:p>
          <a:p>
            <a:r>
              <a:rPr lang="sk-SK" dirty="0" smtClean="0"/>
              <a:t>Hlavnou riečnou tepnou je rieka </a:t>
            </a:r>
            <a:r>
              <a:rPr lang="sk-SK" dirty="0" err="1" smtClean="0">
                <a:hlinkClick r:id="rId8" tooltip="Araks (stránka neexistuje)"/>
              </a:rPr>
              <a:t>Araks</a:t>
            </a:r>
            <a:r>
              <a:rPr lang="sk-SK" dirty="0" smtClean="0"/>
              <a:t>, tvoriaca hranicu s </a:t>
            </a:r>
            <a:r>
              <a:rPr lang="sk-SK" dirty="0" smtClean="0">
                <a:hlinkClick r:id="rId9" tooltip="Turecko"/>
              </a:rPr>
              <a:t>Tureckom</a:t>
            </a:r>
            <a:r>
              <a:rPr lang="sk-SK" dirty="0" smtClean="0"/>
              <a:t>. </a:t>
            </a:r>
          </a:p>
          <a:p>
            <a:r>
              <a:rPr lang="sk-SK" dirty="0" smtClean="0"/>
              <a:t>Významné </a:t>
            </a:r>
            <a:r>
              <a:rPr lang="sk-SK" dirty="0" smtClean="0">
                <a:hlinkClick r:id="rId10" tooltip="Jazero Sevan (stránka neexistuje)"/>
              </a:rPr>
              <a:t>jazero </a:t>
            </a:r>
            <a:r>
              <a:rPr lang="sk-SK" dirty="0" err="1" smtClean="0">
                <a:hlinkClick r:id="rId10" tooltip="Jazero Sevan (stránka neexistuje)"/>
              </a:rPr>
              <a:t>Sevan</a:t>
            </a:r>
            <a:r>
              <a:rPr lang="sk-SK" dirty="0" smtClean="0"/>
              <a:t> je dôležitým rezervoárom vody pre priemysel a poľnohospodárstvo.</a:t>
            </a:r>
            <a:endParaRPr lang="sk-SK" dirty="0"/>
          </a:p>
        </p:txBody>
      </p:sp>
      <p:pic>
        <p:nvPicPr>
          <p:cNvPr id="4" name="Obrázok 3" descr="images (4).jp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857884" y="0"/>
            <a:ext cx="2819400" cy="1619250"/>
          </a:xfrm>
          <a:prstGeom prst="rect">
            <a:avLst/>
          </a:prstGeom>
        </p:spPr>
      </p:pic>
      <p:pic>
        <p:nvPicPr>
          <p:cNvPr id="5" name="Obrázok 4" descr="images (5).jp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215206" y="5546136"/>
            <a:ext cx="1928794" cy="1311864"/>
          </a:xfrm>
          <a:prstGeom prst="rect">
            <a:avLst/>
          </a:prstGeom>
        </p:spPr>
      </p:pic>
      <p:pic>
        <p:nvPicPr>
          <p:cNvPr id="6" name="Obrázok 5" descr="images (6).jp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286380" y="5674724"/>
            <a:ext cx="1724019" cy="11832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Hospodárstvo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k-SK" dirty="0" smtClean="0"/>
              <a:t>Pričlenenie Arménska k ZSSR malo výrazný vplyv na rozvoj priemyslu. </a:t>
            </a:r>
          </a:p>
          <a:p>
            <a:r>
              <a:rPr lang="sk-SK" dirty="0" smtClean="0"/>
              <a:t>Arménsko vyvážalo stroje, textil a spotrebný tovar. </a:t>
            </a:r>
          </a:p>
          <a:p>
            <a:r>
              <a:rPr lang="sk-SK" dirty="0" smtClean="0"/>
              <a:t>Priemysel prešiel začiatkom 90. rokov obdobím stagnácie, ale nová vláda začala s liberalizáciou ekonomiky. </a:t>
            </a:r>
          </a:p>
          <a:p>
            <a:r>
              <a:rPr lang="sk-SK" dirty="0" smtClean="0"/>
              <a:t>Tá od roku 1995 zaznamenáva rast. </a:t>
            </a:r>
          </a:p>
          <a:p>
            <a:r>
              <a:rPr lang="sk-SK" dirty="0" smtClean="0"/>
              <a:t>V krajine je napriek tomu vysoká nezamestnanosť a chudoba.</a:t>
            </a:r>
          </a:p>
          <a:p>
            <a:r>
              <a:rPr lang="sk-SK" dirty="0" smtClean="0"/>
              <a:t> Pod jej hranicou sa nachádza až polovica obyvateľstva.</a:t>
            </a:r>
            <a:endParaRPr lang="sk-S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Obyvateľstvo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 90 % Arméni</a:t>
            </a:r>
          </a:p>
          <a:p>
            <a:r>
              <a:rPr lang="sk-SK" dirty="0" smtClean="0"/>
              <a:t>Rusi</a:t>
            </a:r>
          </a:p>
          <a:p>
            <a:r>
              <a:rPr lang="sk-SK" dirty="0" smtClean="0"/>
              <a:t> Kurdi</a:t>
            </a:r>
          </a:p>
          <a:p>
            <a:r>
              <a:rPr lang="sk-SK" dirty="0" smtClean="0"/>
              <a:t>väčšina obyvateľov sa hlási ku kresťanstvu (arménskej cirkvi).</a:t>
            </a:r>
            <a:endParaRPr lang="sk-S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Náhorný </a:t>
            </a:r>
            <a:r>
              <a:rPr lang="sk-SK" dirty="0" err="1" smtClean="0"/>
              <a:t>Karabach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 smtClean="0"/>
              <a:t>Arménsko podporovalo snahy enklávy Arménov v Náhornom </a:t>
            </a:r>
            <a:r>
              <a:rPr lang="sk-SK" dirty="0" err="1" smtClean="0"/>
              <a:t>Karabachu</a:t>
            </a:r>
            <a:r>
              <a:rPr lang="sk-SK" dirty="0" smtClean="0"/>
              <a:t> v susednom Azerbajdžane, čo vyústilo do vojny trvajúcej od roku 1988 do roku 1994. </a:t>
            </a:r>
          </a:p>
          <a:p>
            <a:r>
              <a:rPr lang="sk-SK" dirty="0" smtClean="0"/>
              <a:t>Vojna spôsobila izoláciu Arménska, pretože významné arménske menšiny vo všetkých okolitých krajinách sa taktiež pokúšajú o určitú mieru autonómie. </a:t>
            </a:r>
          </a:p>
          <a:p>
            <a:r>
              <a:rPr lang="sk-SK" dirty="0" smtClean="0"/>
              <a:t>Boje v oblasti spôsobili, že 800 000 Azerbajdžancov opustilo svoje domovy v Náhornom </a:t>
            </a:r>
            <a:r>
              <a:rPr lang="sk-SK" dirty="0" err="1" smtClean="0"/>
              <a:t>Karabachu</a:t>
            </a:r>
            <a:r>
              <a:rPr lang="sk-SK" dirty="0" smtClean="0"/>
              <a:t>. </a:t>
            </a:r>
          </a:p>
          <a:p>
            <a:r>
              <a:rPr lang="sk-SK" dirty="0" smtClean="0"/>
              <a:t>Takisto 230 000 Arménov bolo nútených utiecť z Azerbajdžanu.</a:t>
            </a:r>
            <a:endParaRPr lang="sk-SK" dirty="0"/>
          </a:p>
        </p:txBody>
      </p:sp>
      <p:pic>
        <p:nvPicPr>
          <p:cNvPr id="4" name="Obrázok 3" descr="t_ARMENIA_LON80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5100" y="0"/>
            <a:ext cx="2628900" cy="1762125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Sl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22</TotalTime>
  <Words>122</Words>
  <Application>Microsoft Office PowerPoint</Application>
  <PresentationFormat>Prezentácia na obrazovke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1" baseType="lpstr">
      <vt:lpstr>Metro</vt:lpstr>
      <vt:lpstr>Arménsko</vt:lpstr>
      <vt:lpstr>Údaje </vt:lpstr>
      <vt:lpstr>Dejiny</vt:lpstr>
      <vt:lpstr>Snímka 4</vt:lpstr>
      <vt:lpstr>Snímka 5</vt:lpstr>
      <vt:lpstr>Prírodné podmienky</vt:lpstr>
      <vt:lpstr>Hospodárstvo</vt:lpstr>
      <vt:lpstr>Obyvateľstvo </vt:lpstr>
      <vt:lpstr>Náhorný Karabach</vt:lpstr>
      <vt:lpstr>To je všetko.....</vt:lpstr>
    </vt:vector>
  </TitlesOfParts>
  <Company>UIPS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Arménsko</dc:title>
  <dc:creator>študent 8</dc:creator>
  <cp:lastModifiedBy>študent 8</cp:lastModifiedBy>
  <cp:revision>4</cp:revision>
  <dcterms:created xsi:type="dcterms:W3CDTF">2012-10-17T11:53:22Z</dcterms:created>
  <dcterms:modified xsi:type="dcterms:W3CDTF">2012-10-17T12:16:33Z</dcterms:modified>
</cp:coreProperties>
</file>