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ĺžni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A812B65-9A1B-42FF-8DDA-365A2B0950AF}" type="datetimeFigureOut">
              <a:rPr lang="sk-SK" smtClean="0"/>
              <a:pPr/>
              <a:t>18. 10. 2012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18. 10. 2012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A812B65-9A1B-42FF-8DDA-365A2B0950AF}" type="datetimeFigureOut">
              <a:rPr lang="sk-SK" smtClean="0"/>
              <a:pPr/>
              <a:t>18. 10. 2012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sk-SK"/>
          </a:p>
        </p:txBody>
      </p:sp>
      <p:sp>
        <p:nvSpPr>
          <p:cNvPr id="7" name="Obdĺžni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18. 10. 2012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7" name="Obdĺžni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18. 10. 2012</a:t>
            </a:fld>
            <a:endParaRPr lang="sk-SK"/>
          </a:p>
        </p:txBody>
      </p:sp>
      <p:sp>
        <p:nvSpPr>
          <p:cNvPr id="13" name="Zástupný symbol čísla snímky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4" name="Zástupný symbol päty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8" name="Zástupný symbol dátumu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A812B65-9A1B-42FF-8DDA-365A2B0950AF}" type="datetimeFigureOut">
              <a:rPr lang="sk-SK" smtClean="0"/>
              <a:pPr/>
              <a:t>18. 10. 2012</a:t>
            </a:fld>
            <a:endParaRPr lang="sk-SK"/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2" name="Zástupný symbol päty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A812B65-9A1B-42FF-8DDA-365A2B0950AF}" type="datetimeFigureOut">
              <a:rPr lang="sk-SK" smtClean="0"/>
              <a:pPr/>
              <a:t>18. 10. 2012</a:t>
            </a:fld>
            <a:endParaRPr lang="sk-SK"/>
          </a:p>
        </p:txBody>
      </p:sp>
      <p:sp>
        <p:nvSpPr>
          <p:cNvPr id="12" name="Zástupný symbol čísla snímky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4" name="Zástupný symbol päty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sk-SK"/>
          </a:p>
        </p:txBody>
      </p:sp>
      <p:sp>
        <p:nvSpPr>
          <p:cNvPr id="16" name="Zástupný symbol textu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5" name="Zástupný symbol textu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18. 10. 2012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18. 10. 2012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18. 10. 2012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8" name="Obdĺžni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1" name="Obdĺžni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A812B65-9A1B-42FF-8DDA-365A2B0950AF}" type="datetimeFigureOut">
              <a:rPr lang="sk-SK" smtClean="0"/>
              <a:pPr/>
              <a:t>18. 10. 2012</a:t>
            </a:fld>
            <a:endParaRPr lang="sk-SK"/>
          </a:p>
        </p:txBody>
      </p:sp>
      <p:sp>
        <p:nvSpPr>
          <p:cNvPr id="13" name="Zástupný symbol čísla snímky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4" name="Zástupný symbol päty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A812B65-9A1B-42FF-8DDA-365A2B0950AF}" type="datetimeFigureOut">
              <a:rPr lang="sk-SK" smtClean="0"/>
              <a:pPr/>
              <a:t>18. 10. 2012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Obdĺžni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sk.wikipedia.org/wiki/Ir%C3%A1n" TargetMode="External"/><Relationship Id="rId3" Type="http://schemas.openxmlformats.org/officeDocument/2006/relationships/hyperlink" Target="http://sk.wikipedia.org/wiki/6._storo%C4%8Die_pred_Kr." TargetMode="External"/><Relationship Id="rId7" Type="http://schemas.openxmlformats.org/officeDocument/2006/relationships/hyperlink" Target="http://sk.wikipedia.org/wiki/Rusko" TargetMode="External"/><Relationship Id="rId2" Type="http://schemas.openxmlformats.org/officeDocument/2006/relationships/hyperlink" Target="http://sk.wikipedia.org/wiki/9._storo%C4%8Die_pred_Kr.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iki/Mongoli" TargetMode="External"/><Relationship Id="rId5" Type="http://schemas.openxmlformats.org/officeDocument/2006/relationships/hyperlink" Target="http://sk.wikipedia.org/wiki/Islam" TargetMode="External"/><Relationship Id="rId10" Type="http://schemas.openxmlformats.org/officeDocument/2006/relationships/hyperlink" Target="http://sk.wikipedia.org/wiki/N%C3%A1horn%C3%BD_Karabach" TargetMode="External"/><Relationship Id="rId4" Type="http://schemas.openxmlformats.org/officeDocument/2006/relationships/hyperlink" Target="http://sk.wikipedia.org/wiki/M%C3%A9dska_r%C3%AD%C5%A1a" TargetMode="External"/><Relationship Id="rId9" Type="http://schemas.openxmlformats.org/officeDocument/2006/relationships/hyperlink" Target="http://sk.wikipedia.org/wiki/1991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sk.wikipedia.org/wiki/Hlin%C3%ADk" TargetMode="External"/><Relationship Id="rId3" Type="http://schemas.openxmlformats.org/officeDocument/2006/relationships/hyperlink" Target="http://sk.wikipedia.org/wiki/Mal%C3%BD_Kaukaz" TargetMode="External"/><Relationship Id="rId7" Type="http://schemas.openxmlformats.org/officeDocument/2006/relationships/hyperlink" Target="http://sk.wikipedia.org/w/index.php?title=Araks&amp;action=edit&amp;redlink=1" TargetMode="External"/><Relationship Id="rId2" Type="http://schemas.openxmlformats.org/officeDocument/2006/relationships/hyperlink" Target="http://sk.wikipedia.org/wiki/Kaspick%C3%A9_mor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iki/Kura" TargetMode="External"/><Relationship Id="rId5" Type="http://schemas.openxmlformats.org/officeDocument/2006/relationships/hyperlink" Target="http://sk.wikipedia.org/w/index.php?title=Kursko-araksk%C3%A1_n%C3%AD%C5%BEina&amp;action=edit&amp;redlink=1" TargetMode="External"/><Relationship Id="rId10" Type="http://schemas.openxmlformats.org/officeDocument/2006/relationships/image" Target="../media/image10.jpeg"/><Relationship Id="rId4" Type="http://schemas.openxmlformats.org/officeDocument/2006/relationships/hyperlink" Target="http://sk.wikipedia.org/w/index.php?title=Arm%C3%A9nska_vyso%C4%8Dina&amp;action=edit&amp;redlink=1" TargetMode="External"/><Relationship Id="rId9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sk.wikipedia.org/wiki/Ekol%C3%B3gi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k.wikipedia.org/wiki/Sovietsky_zv%C3%A4z" TargetMode="External"/><Relationship Id="rId13" Type="http://schemas.openxmlformats.org/officeDocument/2006/relationships/hyperlink" Target="http://sk.wikipedia.org/w/index.php?title=Bavln%C3%ADk&amp;action=edit&amp;redlink=1" TargetMode="External"/><Relationship Id="rId18" Type="http://schemas.openxmlformats.org/officeDocument/2006/relationships/hyperlink" Target="http://sk.wikipedia.org/wiki/Tabak" TargetMode="External"/><Relationship Id="rId3" Type="http://schemas.openxmlformats.org/officeDocument/2006/relationships/hyperlink" Target="http://sk.wikipedia.org/wiki/%C5%BDelezo" TargetMode="External"/><Relationship Id="rId21" Type="http://schemas.openxmlformats.org/officeDocument/2006/relationships/hyperlink" Target="http://sk.wikipedia.org/wiki/Ovca" TargetMode="External"/><Relationship Id="rId7" Type="http://schemas.openxmlformats.org/officeDocument/2006/relationships/hyperlink" Target="http://sk.wikipedia.org/wiki/Hlin%C3%ADk" TargetMode="External"/><Relationship Id="rId12" Type="http://schemas.openxmlformats.org/officeDocument/2006/relationships/hyperlink" Target="http://sk.wikipedia.org/wiki/Baku" TargetMode="External"/><Relationship Id="rId17" Type="http://schemas.openxmlformats.org/officeDocument/2006/relationships/hyperlink" Target="http://sk.wikipedia.org/wiki/%C4%8Caj" TargetMode="External"/><Relationship Id="rId2" Type="http://schemas.openxmlformats.org/officeDocument/2006/relationships/hyperlink" Target="http://sk.wikipedia.org/wiki/Mang%C3%A1n" TargetMode="External"/><Relationship Id="rId16" Type="http://schemas.openxmlformats.org/officeDocument/2006/relationships/hyperlink" Target="http://sk.wikipedia.org/wiki/Ovocie" TargetMode="External"/><Relationship Id="rId20" Type="http://schemas.openxmlformats.org/officeDocument/2006/relationships/hyperlink" Target="http://sk.wikipedia.org/wiki/Koz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iki/Miner%C3%A1l" TargetMode="External"/><Relationship Id="rId11" Type="http://schemas.openxmlformats.org/officeDocument/2006/relationships/hyperlink" Target="http://sk.wikipedia.org/wiki/Ropa" TargetMode="External"/><Relationship Id="rId5" Type="http://schemas.openxmlformats.org/officeDocument/2006/relationships/hyperlink" Target="http://sk.wikipedia.org/wiki/Alunit" TargetMode="External"/><Relationship Id="rId15" Type="http://schemas.openxmlformats.org/officeDocument/2006/relationships/hyperlink" Target="http://sk.wikipedia.org/wiki/Ry%C5%BEa" TargetMode="External"/><Relationship Id="rId10" Type="http://schemas.openxmlformats.org/officeDocument/2006/relationships/hyperlink" Target="http://sk.wikipedia.org/w/index.php?title=Zaglik&amp;action=edit&amp;redlink=1" TargetMode="External"/><Relationship Id="rId19" Type="http://schemas.openxmlformats.org/officeDocument/2006/relationships/hyperlink" Target="http://sk.wikipedia.org/wiki/Dobytok" TargetMode="External"/><Relationship Id="rId4" Type="http://schemas.openxmlformats.org/officeDocument/2006/relationships/hyperlink" Target="http://sk.wikipedia.org/wiki/Me%C4%8F" TargetMode="External"/><Relationship Id="rId9" Type="http://schemas.openxmlformats.org/officeDocument/2006/relationships/hyperlink" Target="http://sk.wikipedia.org/wiki/Bauxit" TargetMode="External"/><Relationship Id="rId14" Type="http://schemas.openxmlformats.org/officeDocument/2006/relationships/hyperlink" Target="http://sk.wikipedia.org/w/index.php?title=Bilniny&amp;action=edit&amp;redlink=1" TargetMode="External"/><Relationship Id="rId22" Type="http://schemas.openxmlformats.org/officeDocument/2006/relationships/hyperlink" Target="http://sk.wikipedia.org/wiki/ZSSR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Azerbajdžan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Daniel </a:t>
            </a:r>
            <a:r>
              <a:rPr lang="sk-SK" dirty="0" err="1" smtClean="0"/>
              <a:t>Maďora</a:t>
            </a:r>
            <a:r>
              <a:rPr lang="sk-SK" dirty="0" err="1" smtClean="0"/>
              <a:t>n</a:t>
            </a:r>
            <a:endParaRPr lang="sk-SK" dirty="0"/>
          </a:p>
        </p:txBody>
      </p:sp>
      <p:pic>
        <p:nvPicPr>
          <p:cNvPr id="4" name="Obrázok 3" descr="Flag_of_Azerbaijan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628571" cy="1828800"/>
          </a:xfrm>
          <a:prstGeom prst="rect">
            <a:avLst/>
          </a:prstGeom>
        </p:spPr>
      </p:pic>
      <p:pic>
        <p:nvPicPr>
          <p:cNvPr id="5" name="Obrázok 4" descr="85px-Azerbaijan_co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53137" y="0"/>
            <a:ext cx="1090863" cy="1219200"/>
          </a:xfrm>
          <a:prstGeom prst="rect">
            <a:avLst/>
          </a:prstGeom>
        </p:spPr>
      </p:pic>
      <p:pic>
        <p:nvPicPr>
          <p:cNvPr id="6" name="Obrázok 5" descr="imag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3601" y="2516752"/>
            <a:ext cx="3200400" cy="343637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Údaje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Rozloha:</a:t>
            </a:r>
            <a:r>
              <a:rPr lang="sk-SK" dirty="0" smtClean="0"/>
              <a:t>86 600 km² </a:t>
            </a:r>
            <a:endParaRPr lang="sk-SK" dirty="0" smtClean="0"/>
          </a:p>
          <a:p>
            <a:r>
              <a:rPr lang="sk-SK" dirty="0" smtClean="0"/>
              <a:t>Počet obyv.:</a:t>
            </a:r>
            <a:r>
              <a:rPr lang="sk-SK" dirty="0" smtClean="0"/>
              <a:t>9 164 600</a:t>
            </a:r>
            <a:endParaRPr lang="sk-SK" dirty="0" smtClean="0"/>
          </a:p>
          <a:p>
            <a:r>
              <a:rPr lang="sk-SK" dirty="0" smtClean="0"/>
              <a:t>Hl. mesto :Baku</a:t>
            </a:r>
          </a:p>
          <a:p>
            <a:r>
              <a:rPr lang="sk-SK" dirty="0" smtClean="0"/>
              <a:t>Jazyky: </a:t>
            </a:r>
            <a:r>
              <a:rPr lang="sk-SK" dirty="0" err="1" smtClean="0"/>
              <a:t>azerbajdžančina</a:t>
            </a:r>
            <a:endParaRPr lang="sk-SK" dirty="0" smtClean="0"/>
          </a:p>
          <a:p>
            <a:r>
              <a:rPr lang="sk-SK" dirty="0" err="1" smtClean="0"/>
              <a:t>Mena:</a:t>
            </a:r>
            <a:r>
              <a:rPr lang="sk-SK" u="sng" dirty="0" err="1" smtClean="0"/>
              <a:t>azerbajdžanský</a:t>
            </a:r>
            <a:r>
              <a:rPr lang="sk-SK" u="sng" dirty="0" smtClean="0"/>
              <a:t> </a:t>
            </a:r>
            <a:r>
              <a:rPr lang="sk-SK" u="sng" dirty="0" err="1" smtClean="0"/>
              <a:t>manat</a:t>
            </a:r>
            <a:r>
              <a:rPr lang="sk-SK" dirty="0" smtClean="0"/>
              <a:t> (= 100 </a:t>
            </a:r>
            <a:r>
              <a:rPr lang="sk-SK" dirty="0" err="1" smtClean="0"/>
              <a:t>Gopik</a:t>
            </a:r>
            <a:r>
              <a:rPr lang="sk-SK" dirty="0" smtClean="0"/>
              <a:t>) (AZN)</a:t>
            </a:r>
            <a:endParaRPr lang="sk-SK" dirty="0" smtClean="0"/>
          </a:p>
          <a:p>
            <a:r>
              <a:rPr lang="sk-SK" dirty="0" smtClean="0"/>
              <a:t>Forma </a:t>
            </a:r>
            <a:r>
              <a:rPr lang="sk-SK" dirty="0" err="1" smtClean="0"/>
              <a:t>vlády:republika</a:t>
            </a:r>
            <a:endParaRPr lang="sk-SK" dirty="0" smtClean="0"/>
          </a:p>
          <a:p>
            <a:r>
              <a:rPr lang="sk-SK" dirty="0" smtClean="0"/>
              <a:t>Hlava štátu: </a:t>
            </a:r>
            <a:r>
              <a:rPr lang="sk-SK" dirty="0" err="1" smtClean="0"/>
              <a:t>Ilham</a:t>
            </a:r>
            <a:r>
              <a:rPr lang="sk-SK" dirty="0" smtClean="0"/>
              <a:t> </a:t>
            </a:r>
            <a:r>
              <a:rPr lang="sk-SK" dirty="0" err="1" smtClean="0"/>
              <a:t>Alijev</a:t>
            </a:r>
            <a:endParaRPr lang="sk-SK" dirty="0"/>
          </a:p>
        </p:txBody>
      </p:sp>
      <p:pic>
        <p:nvPicPr>
          <p:cNvPr id="4" name="Obrázok 3" descr="320px-Baku-super14254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43400" y="0"/>
            <a:ext cx="2926080" cy="2194560"/>
          </a:xfrm>
          <a:prstGeom prst="rect">
            <a:avLst/>
          </a:prstGeom>
        </p:spPr>
      </p:pic>
      <p:pic>
        <p:nvPicPr>
          <p:cNvPr id="5" name="Obrázok 4" descr="images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10200" y="2209800"/>
            <a:ext cx="3381375" cy="1352550"/>
          </a:xfrm>
          <a:prstGeom prst="rect">
            <a:avLst/>
          </a:prstGeom>
        </p:spPr>
      </p:pic>
      <p:pic>
        <p:nvPicPr>
          <p:cNvPr id="6" name="Obrázok 5" descr="images (2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86600" y="4267199"/>
            <a:ext cx="1905000" cy="250031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Dejiny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5257800"/>
          </a:xfrm>
        </p:spPr>
        <p:txBody>
          <a:bodyPr>
            <a:normAutofit fontScale="77500" lnSpcReduction="20000"/>
          </a:bodyPr>
          <a:lstStyle/>
          <a:p>
            <a:r>
              <a:rPr lang="sk-SK" dirty="0" smtClean="0"/>
              <a:t>Exponované územie </a:t>
            </a:r>
            <a:r>
              <a:rPr lang="sk-SK" dirty="0" err="1" smtClean="0"/>
              <a:t>Azerbajdžana</a:t>
            </a:r>
            <a:r>
              <a:rPr lang="sk-SK" dirty="0" smtClean="0"/>
              <a:t> ležiace v takzvanej kaspickej bráne bolo osídlené už od najstarších čias. </a:t>
            </a:r>
            <a:endParaRPr lang="sk-SK" dirty="0" smtClean="0"/>
          </a:p>
          <a:p>
            <a:r>
              <a:rPr lang="sk-SK" dirty="0" smtClean="0"/>
              <a:t>V</a:t>
            </a:r>
            <a:r>
              <a:rPr lang="sk-SK" dirty="0" smtClean="0"/>
              <a:t> </a:t>
            </a:r>
            <a:r>
              <a:rPr lang="sk-SK" dirty="0" smtClean="0">
                <a:hlinkClick r:id="rId2" tooltip="9. storočie pred Kr."/>
              </a:rPr>
              <a:t>9. storočí pred Kr.</a:t>
            </a:r>
            <a:r>
              <a:rPr lang="sk-SK" dirty="0" smtClean="0"/>
              <a:t> patrilo do ríše </a:t>
            </a:r>
            <a:r>
              <a:rPr lang="sk-SK" dirty="0" err="1" smtClean="0"/>
              <a:t>Urartu</a:t>
            </a:r>
            <a:r>
              <a:rPr lang="sk-SK" dirty="0" smtClean="0"/>
              <a:t>, v </a:t>
            </a:r>
            <a:r>
              <a:rPr lang="sk-SK" dirty="0" smtClean="0">
                <a:hlinkClick r:id="rId3" tooltip="6. storočie pred Kr."/>
              </a:rPr>
              <a:t>6. storočí pred Kr.</a:t>
            </a:r>
            <a:r>
              <a:rPr lang="sk-SK" dirty="0" smtClean="0"/>
              <a:t> do </a:t>
            </a:r>
            <a:r>
              <a:rPr lang="sk-SK" dirty="0" err="1" smtClean="0">
                <a:hlinkClick r:id="rId4" tooltip="Médska ríša"/>
              </a:rPr>
              <a:t>Médskej</a:t>
            </a:r>
            <a:r>
              <a:rPr lang="sk-SK" dirty="0" smtClean="0">
                <a:hlinkClick r:id="rId4" tooltip="Médska ríša"/>
              </a:rPr>
              <a:t> ríše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tomto období sa na pobreží Kaspického mora usídlili kočovné kmene patriace do tureckej jazykovej </a:t>
            </a:r>
            <a:r>
              <a:rPr lang="sk-SK" dirty="0" smtClean="0"/>
              <a:t>skupiny.</a:t>
            </a:r>
          </a:p>
          <a:p>
            <a:r>
              <a:rPr lang="sk-SK" dirty="0" smtClean="0"/>
              <a:t> </a:t>
            </a:r>
            <a:r>
              <a:rPr lang="sk-SK" dirty="0" smtClean="0"/>
              <a:t>Od 7. storočia Azerbajdžan ovládali Arabi, ktorí priniesli do krajiny </a:t>
            </a:r>
            <a:r>
              <a:rPr lang="sk-SK" dirty="0" smtClean="0">
                <a:hlinkClick r:id="rId5" tooltip="Islam"/>
              </a:rPr>
              <a:t>Islam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V 13. storočí oblasť ovládli </a:t>
            </a:r>
            <a:r>
              <a:rPr lang="sk-SK" dirty="0" smtClean="0">
                <a:hlinkClick r:id="rId6" tooltip="Mongoli"/>
              </a:rPr>
              <a:t>Mongoli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Od 18. storočia sa začal prejavovať vplyv cárskeho </a:t>
            </a:r>
            <a:r>
              <a:rPr lang="sk-SK" dirty="0" smtClean="0">
                <a:hlinkClick r:id="rId7" tooltip="Rusko"/>
              </a:rPr>
              <a:t>Ruska</a:t>
            </a:r>
            <a:r>
              <a:rPr lang="sk-SK" dirty="0" smtClean="0"/>
              <a:t> v oblasti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V 19. storočí sa krajina rozdelila a stala sa súčasťou Perzskej ríše (</a:t>
            </a:r>
            <a:r>
              <a:rPr lang="sk-SK" dirty="0" smtClean="0">
                <a:hlinkClick r:id="rId8" tooltip="Irán"/>
              </a:rPr>
              <a:t>Iránu</a:t>
            </a:r>
            <a:r>
              <a:rPr lang="sk-SK" dirty="0" smtClean="0"/>
              <a:t>) a Ruska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V roku </a:t>
            </a:r>
            <a:r>
              <a:rPr lang="sk-SK" dirty="0" smtClean="0">
                <a:hlinkClick r:id="rId9" tooltip="1991"/>
              </a:rPr>
              <a:t>1991</a:t>
            </a:r>
            <a:r>
              <a:rPr lang="sk-SK" dirty="0" smtClean="0"/>
              <a:t> bývalá sovietska republika získala nezávislosť. </a:t>
            </a:r>
            <a:endParaRPr lang="sk-SK" dirty="0" smtClean="0"/>
          </a:p>
          <a:p>
            <a:r>
              <a:rPr lang="sk-SK" dirty="0" smtClean="0"/>
              <a:t>Dnes </a:t>
            </a:r>
            <a:r>
              <a:rPr lang="sk-SK" dirty="0" smtClean="0"/>
              <a:t>je obeťou územných sporov a náboženských nepokojov, krajina sa stala obeťou vojen. </a:t>
            </a:r>
            <a:endParaRPr lang="sk-SK" dirty="0" smtClean="0"/>
          </a:p>
          <a:p>
            <a:r>
              <a:rPr lang="sk-SK" dirty="0" smtClean="0"/>
              <a:t>Ohniskom </a:t>
            </a:r>
            <a:r>
              <a:rPr lang="sk-SK" dirty="0" smtClean="0"/>
              <a:t>nepokojov je </a:t>
            </a:r>
            <a:r>
              <a:rPr lang="sk-SK" dirty="0" smtClean="0">
                <a:hlinkClick r:id="rId10" tooltip="Náhorný Karabach"/>
              </a:rPr>
              <a:t>Náhorný </a:t>
            </a:r>
            <a:r>
              <a:rPr lang="sk-SK" dirty="0" err="1" smtClean="0">
                <a:hlinkClick r:id="rId10" tooltip="Náhorný Karabach"/>
              </a:rPr>
              <a:t>Karabach</a:t>
            </a:r>
            <a:r>
              <a:rPr lang="sk-SK" dirty="0" smtClean="0"/>
              <a:t> obývaný Arménmi.</a:t>
            </a:r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Prírodné podmienky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9144000" cy="5334000"/>
          </a:xfrm>
        </p:spPr>
        <p:txBody>
          <a:bodyPr>
            <a:normAutofit fontScale="92500" lnSpcReduction="10000"/>
          </a:bodyPr>
          <a:lstStyle/>
          <a:p>
            <a:r>
              <a:rPr lang="sk-SK" dirty="0" smtClean="0"/>
              <a:t>Obmýva ho </a:t>
            </a:r>
            <a:r>
              <a:rPr lang="sk-SK" dirty="0" smtClean="0">
                <a:hlinkClick r:id="rId2" tooltip="Kaspické more"/>
              </a:rPr>
              <a:t>Kaspické more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Zo </a:t>
            </a:r>
            <a:r>
              <a:rPr lang="sk-SK" dirty="0" smtClean="0"/>
              <a:t>severu je ohraničený pásmami Kaukazu (najvyšší vrch </a:t>
            </a:r>
            <a:r>
              <a:rPr lang="sk-SK" dirty="0" err="1" smtClean="0"/>
              <a:t>Bazardüzü</a:t>
            </a:r>
            <a:r>
              <a:rPr lang="sk-SK" dirty="0" smtClean="0"/>
              <a:t> - 4 466 m n. m.). </a:t>
            </a:r>
            <a:endParaRPr lang="sk-SK" dirty="0" smtClean="0"/>
          </a:p>
          <a:p>
            <a:r>
              <a:rPr lang="sk-SK" dirty="0" smtClean="0"/>
              <a:t> Na </a:t>
            </a:r>
            <a:r>
              <a:rPr lang="sk-SK" dirty="0" smtClean="0"/>
              <a:t>juhovýchode krajiny sa dvíhajú pásma </a:t>
            </a:r>
            <a:r>
              <a:rPr lang="sk-SK" dirty="0" smtClean="0">
                <a:hlinkClick r:id="rId3" tooltip="Malý Kaukaz"/>
              </a:rPr>
              <a:t>Malého Kaukazu</a:t>
            </a:r>
            <a:r>
              <a:rPr lang="sk-SK" dirty="0" smtClean="0"/>
              <a:t> a </a:t>
            </a:r>
            <a:r>
              <a:rPr lang="sk-SK" u="sng" dirty="0" smtClean="0">
                <a:hlinkClick r:id="rId4" tooltip="Arménska vysočina (stránka neexistuje)"/>
              </a:rPr>
              <a:t>Arménskej vysočiny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Stred </a:t>
            </a:r>
            <a:r>
              <a:rPr lang="sk-SK" dirty="0" smtClean="0"/>
              <a:t>krajiny vypĺňa </a:t>
            </a:r>
            <a:r>
              <a:rPr lang="sk-SK" dirty="0" err="1" smtClean="0">
                <a:hlinkClick r:id="rId5" tooltip="Kursko-arakská nížina (stránka neexistuje)"/>
              </a:rPr>
              <a:t>Kursko-arakská</a:t>
            </a:r>
            <a:r>
              <a:rPr lang="sk-SK" dirty="0" smtClean="0">
                <a:hlinkClick r:id="rId5" tooltip="Kursko-arakská nížina (stránka neexistuje)"/>
              </a:rPr>
              <a:t> nížina</a:t>
            </a:r>
            <a:r>
              <a:rPr lang="sk-SK" dirty="0" smtClean="0"/>
              <a:t>, rozdelená riekami </a:t>
            </a:r>
            <a:r>
              <a:rPr lang="sk-SK" dirty="0" smtClean="0">
                <a:hlinkClick r:id="rId6" tooltip="Kura"/>
              </a:rPr>
              <a:t>Kura</a:t>
            </a:r>
            <a:r>
              <a:rPr lang="sk-SK" dirty="0" smtClean="0"/>
              <a:t> a </a:t>
            </a:r>
            <a:r>
              <a:rPr lang="sk-SK" dirty="0" err="1" smtClean="0">
                <a:hlinkClick r:id="rId7" tooltip="Araks (stránka neexistuje)"/>
              </a:rPr>
              <a:t>Araks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Prevažná </a:t>
            </a:r>
            <a:r>
              <a:rPr lang="sk-SK" dirty="0" smtClean="0"/>
              <a:t>časť krajiny má suché subtropické podnebie. </a:t>
            </a:r>
            <a:endParaRPr lang="sk-SK" dirty="0" smtClean="0"/>
          </a:p>
          <a:p>
            <a:r>
              <a:rPr lang="sk-SK" dirty="0" smtClean="0"/>
              <a:t>Pohoria </a:t>
            </a:r>
            <a:r>
              <a:rPr lang="sk-SK" dirty="0" smtClean="0"/>
              <a:t>majú vlhkejšie avšak tiež subtropické podnebie. </a:t>
            </a:r>
            <a:endParaRPr lang="sk-SK" dirty="0" smtClean="0"/>
          </a:p>
          <a:p>
            <a:r>
              <a:rPr lang="sk-SK" dirty="0" smtClean="0"/>
              <a:t>Najvýznamnejším </a:t>
            </a:r>
            <a:r>
              <a:rPr lang="sk-SK" dirty="0" smtClean="0"/>
              <a:t>nerastným bohatstvom krajiny sú ložiská ropy a plynu na </a:t>
            </a:r>
            <a:r>
              <a:rPr lang="sk-SK" dirty="0" err="1" smtClean="0"/>
              <a:t>Apšeronskom</a:t>
            </a:r>
            <a:r>
              <a:rPr lang="sk-SK" dirty="0" smtClean="0"/>
              <a:t> polostrove. </a:t>
            </a:r>
            <a:endParaRPr lang="sk-SK" dirty="0" smtClean="0"/>
          </a:p>
          <a:p>
            <a:r>
              <a:rPr lang="sk-SK" dirty="0" smtClean="0"/>
              <a:t>Význam </a:t>
            </a:r>
            <a:r>
              <a:rPr lang="sk-SK" dirty="0" smtClean="0"/>
              <a:t>majú aj železných rúd a </a:t>
            </a:r>
            <a:r>
              <a:rPr lang="sk-SK" dirty="0" err="1" smtClean="0"/>
              <a:t>alunitov</a:t>
            </a:r>
            <a:r>
              <a:rPr lang="sk-SK" dirty="0" smtClean="0"/>
              <a:t> (zdroje </a:t>
            </a:r>
            <a:r>
              <a:rPr lang="sk-SK" dirty="0" smtClean="0">
                <a:hlinkClick r:id="rId8" tooltip="Hliník"/>
              </a:rPr>
              <a:t>hliníka</a:t>
            </a:r>
            <a:r>
              <a:rPr lang="sk-SK" dirty="0" smtClean="0"/>
              <a:t>).</a:t>
            </a:r>
          </a:p>
          <a:p>
            <a:endParaRPr lang="sk-SK" dirty="0"/>
          </a:p>
        </p:txBody>
      </p:sp>
      <p:pic>
        <p:nvPicPr>
          <p:cNvPr id="4" name="Obrázok 3" descr="caspic_azerbaijan_290x191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257800" y="1"/>
            <a:ext cx="2362200" cy="1555794"/>
          </a:xfrm>
          <a:prstGeom prst="rect">
            <a:avLst/>
          </a:prstGeom>
        </p:spPr>
      </p:pic>
      <p:pic>
        <p:nvPicPr>
          <p:cNvPr id="5" name="Obrázok 4" descr="images (3)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391400" y="2362200"/>
            <a:ext cx="1752600" cy="14478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Ekológia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533400" y="1600200"/>
            <a:ext cx="8153400" cy="4495800"/>
          </a:xfrm>
        </p:spPr>
        <p:txBody>
          <a:bodyPr/>
          <a:lstStyle/>
          <a:p>
            <a:r>
              <a:rPr lang="sk-SK" dirty="0" smtClean="0"/>
              <a:t>Jedným z hlavných problémov štátu sú značné </a:t>
            </a:r>
            <a:r>
              <a:rPr lang="sk-SK" dirty="0" smtClean="0">
                <a:hlinkClick r:id="rId2" tooltip="Ekológia"/>
              </a:rPr>
              <a:t>ekologické</a:t>
            </a:r>
            <a:r>
              <a:rPr lang="sk-SK" dirty="0" smtClean="0"/>
              <a:t> škody spôsobené znečistením v priemyselných </a:t>
            </a:r>
            <a:r>
              <a:rPr lang="sk-SK" dirty="0" smtClean="0"/>
              <a:t>oblastiach</a:t>
            </a:r>
          </a:p>
          <a:p>
            <a:r>
              <a:rPr lang="sk-SK" dirty="0" smtClean="0"/>
              <a:t>Priemyselné </a:t>
            </a:r>
            <a:r>
              <a:rPr lang="sk-SK" dirty="0" smtClean="0"/>
              <a:t>oblasti sú ekologicky veľmi znečistené </a:t>
            </a:r>
            <a:r>
              <a:rPr lang="sk-SK" dirty="0" smtClean="0"/>
              <a:t> </a:t>
            </a:r>
          </a:p>
          <a:p>
            <a:r>
              <a:rPr lang="sk-SK" dirty="0" smtClean="0"/>
              <a:t>P</a:t>
            </a:r>
            <a:r>
              <a:rPr lang="sk-SK" dirty="0" smtClean="0"/>
              <a:t>redstavujú </a:t>
            </a:r>
            <a:r>
              <a:rPr lang="sk-SK" dirty="0" smtClean="0"/>
              <a:t>veľký problém tejto krajiny.</a:t>
            </a:r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Hospodárstvo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9144000" cy="5334000"/>
          </a:xfrm>
        </p:spPr>
        <p:txBody>
          <a:bodyPr>
            <a:normAutofit fontScale="70000" lnSpcReduction="20000"/>
          </a:bodyPr>
          <a:lstStyle/>
          <a:p>
            <a:r>
              <a:rPr lang="sk-SK" dirty="0" smtClean="0"/>
              <a:t>krajina </a:t>
            </a:r>
            <a:r>
              <a:rPr lang="sk-SK" dirty="0" smtClean="0"/>
              <a:t>bohatá na nerastné suroviny - </a:t>
            </a:r>
            <a:r>
              <a:rPr lang="sk-SK" dirty="0" smtClean="0">
                <a:hlinkClick r:id="rId2" tooltip="Mangán"/>
              </a:rPr>
              <a:t>mangán</a:t>
            </a:r>
            <a:r>
              <a:rPr lang="sk-SK" dirty="0" smtClean="0"/>
              <a:t>, </a:t>
            </a:r>
            <a:r>
              <a:rPr lang="sk-SK" dirty="0" smtClean="0">
                <a:hlinkClick r:id="rId3" tooltip="Železo"/>
              </a:rPr>
              <a:t>železo</a:t>
            </a:r>
            <a:r>
              <a:rPr lang="sk-SK" dirty="0" smtClean="0"/>
              <a:t>, </a:t>
            </a:r>
            <a:r>
              <a:rPr lang="sk-SK" dirty="0" smtClean="0">
                <a:hlinkClick r:id="rId4" tooltip="Meď"/>
              </a:rPr>
              <a:t>meď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Počas </a:t>
            </a:r>
            <a:r>
              <a:rPr lang="sk-SK" dirty="0" smtClean="0"/>
              <a:t>sovietskej éry vzrástol aj význam ťažby </a:t>
            </a:r>
            <a:r>
              <a:rPr lang="sk-SK" dirty="0" err="1" smtClean="0">
                <a:hlinkClick r:id="rId5" tooltip="Alunit"/>
              </a:rPr>
              <a:t>alunitu</a:t>
            </a:r>
            <a:r>
              <a:rPr lang="sk-SK" dirty="0" smtClean="0"/>
              <a:t>, </a:t>
            </a:r>
            <a:r>
              <a:rPr lang="sk-SK" dirty="0" smtClean="0">
                <a:hlinkClick r:id="rId6" tooltip="Minerál"/>
              </a:rPr>
              <a:t>minerálu</a:t>
            </a:r>
            <a:r>
              <a:rPr lang="sk-SK" dirty="0" smtClean="0"/>
              <a:t> bohatého </a:t>
            </a:r>
            <a:r>
              <a:rPr lang="sk-SK" dirty="0" err="1" smtClean="0"/>
              <a:t>na</a:t>
            </a:r>
            <a:r>
              <a:rPr lang="sk-SK" dirty="0" err="1" smtClean="0">
                <a:hlinkClick r:id="rId7" tooltip="Hliník"/>
              </a:rPr>
              <a:t>hliník</a:t>
            </a:r>
            <a:r>
              <a:rPr lang="sk-SK" dirty="0" smtClean="0"/>
              <a:t>, pretože </a:t>
            </a:r>
            <a:r>
              <a:rPr lang="sk-SK" dirty="0" smtClean="0">
                <a:hlinkClick r:id="rId8" tooltip="Sovietsky zväz"/>
              </a:rPr>
              <a:t>Sovietsky zväz</a:t>
            </a:r>
            <a:r>
              <a:rPr lang="sk-SK" dirty="0" smtClean="0"/>
              <a:t> nemal dostatok </a:t>
            </a:r>
            <a:r>
              <a:rPr lang="sk-SK" dirty="0" smtClean="0">
                <a:hlinkClick r:id="rId9" tooltip="Bauxit"/>
              </a:rPr>
              <a:t>bauxitu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Významný </a:t>
            </a:r>
            <a:r>
              <a:rPr lang="sk-SK" dirty="0" smtClean="0"/>
              <a:t>závod spracúvajúci </a:t>
            </a:r>
            <a:r>
              <a:rPr lang="sk-SK" dirty="0" err="1" smtClean="0"/>
              <a:t>alunit</a:t>
            </a:r>
            <a:r>
              <a:rPr lang="sk-SK" dirty="0" smtClean="0"/>
              <a:t> sa nachádza v azerbajdžanskom meste </a:t>
            </a:r>
            <a:r>
              <a:rPr lang="sk-SK" dirty="0" err="1" smtClean="0">
                <a:hlinkClick r:id="rId10" tooltip="Zaglik (stránka neexistuje)"/>
              </a:rPr>
              <a:t>Zaglik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Už </a:t>
            </a:r>
            <a:r>
              <a:rPr lang="sk-SK" dirty="0" smtClean="0"/>
              <a:t>od staroveku sú využívané ložiská </a:t>
            </a:r>
            <a:r>
              <a:rPr lang="sk-SK" dirty="0" smtClean="0">
                <a:hlinkClick r:id="rId11" tooltip="Ropa"/>
              </a:rPr>
              <a:t>ropy</a:t>
            </a:r>
            <a:r>
              <a:rPr lang="sk-SK" dirty="0" smtClean="0"/>
              <a:t> v okolí </a:t>
            </a:r>
            <a:r>
              <a:rPr lang="sk-SK" dirty="0" smtClean="0">
                <a:hlinkClick r:id="rId12" tooltip="Baku"/>
              </a:rPr>
              <a:t>Baku</a:t>
            </a:r>
            <a:r>
              <a:rPr lang="sk-SK" dirty="0" smtClean="0"/>
              <a:t>, neskôr boli objavené ďalšie ložiská ropy i v Kaspickom mori. </a:t>
            </a:r>
            <a:endParaRPr lang="sk-SK" dirty="0" smtClean="0"/>
          </a:p>
          <a:p>
            <a:r>
              <a:rPr lang="sk-SK" dirty="0" smtClean="0"/>
              <a:t>Na </a:t>
            </a:r>
            <a:r>
              <a:rPr lang="sk-SK" dirty="0" smtClean="0"/>
              <a:t>úpätiach pohorí a v dolinách riek sa pestujú rôzne poľnohospodárske plodiny, najmä </a:t>
            </a:r>
            <a:r>
              <a:rPr lang="sk-SK" dirty="0" smtClean="0">
                <a:hlinkClick r:id="rId13" tooltip="Bavlník (stránka neexistuje)"/>
              </a:rPr>
              <a:t>bavlník</a:t>
            </a:r>
            <a:r>
              <a:rPr lang="sk-SK" dirty="0" smtClean="0"/>
              <a:t>, </a:t>
            </a:r>
            <a:r>
              <a:rPr lang="sk-SK" dirty="0" err="1" smtClean="0">
                <a:hlinkClick r:id="rId14" tooltip="Bilniny (stránka neexistuje)"/>
              </a:rPr>
              <a:t>obilniny</a:t>
            </a:r>
            <a:r>
              <a:rPr lang="sk-SK" dirty="0" err="1" smtClean="0"/>
              <a:t>,</a:t>
            </a:r>
            <a:r>
              <a:rPr lang="sk-SK" dirty="0" err="1" smtClean="0">
                <a:hlinkClick r:id="rId15" tooltip="Ryža"/>
              </a:rPr>
              <a:t>ryžu</a:t>
            </a:r>
            <a:r>
              <a:rPr lang="sk-SK" dirty="0" smtClean="0"/>
              <a:t>, </a:t>
            </a:r>
            <a:r>
              <a:rPr lang="sk-SK" dirty="0" smtClean="0">
                <a:hlinkClick r:id="rId16" tooltip="Ovocie"/>
              </a:rPr>
              <a:t>ovocie</a:t>
            </a:r>
            <a:r>
              <a:rPr lang="sk-SK" dirty="0" smtClean="0"/>
              <a:t>, </a:t>
            </a:r>
            <a:r>
              <a:rPr lang="sk-SK" dirty="0" smtClean="0">
                <a:hlinkClick r:id="rId17" tooltip="Čaj"/>
              </a:rPr>
              <a:t>čaj</a:t>
            </a:r>
            <a:r>
              <a:rPr lang="sk-SK" dirty="0" smtClean="0"/>
              <a:t> a </a:t>
            </a:r>
            <a:r>
              <a:rPr lang="sk-SK" dirty="0" smtClean="0">
                <a:hlinkClick r:id="rId18" tooltip="Tabak"/>
              </a:rPr>
              <a:t>tabak</a:t>
            </a:r>
            <a:r>
              <a:rPr lang="sk-SK" dirty="0" smtClean="0"/>
              <a:t>.</a:t>
            </a:r>
          </a:p>
          <a:p>
            <a:r>
              <a:rPr lang="sk-SK" dirty="0" smtClean="0"/>
              <a:t>Porasty </a:t>
            </a:r>
            <a:r>
              <a:rPr lang="sk-SK" dirty="0" smtClean="0"/>
              <a:t>pohorí vytvárajú zas vhodné podmienky na chov hovädzieho </a:t>
            </a:r>
            <a:r>
              <a:rPr lang="sk-SK" dirty="0" smtClean="0">
                <a:hlinkClick r:id="rId19" tooltip="Dobytok"/>
              </a:rPr>
              <a:t>dobytka</a:t>
            </a:r>
            <a:r>
              <a:rPr lang="sk-SK" dirty="0" smtClean="0"/>
              <a:t>, </a:t>
            </a:r>
            <a:r>
              <a:rPr lang="sk-SK" dirty="0" smtClean="0">
                <a:hlinkClick r:id="rId20" tooltip="Koza"/>
              </a:rPr>
              <a:t>kôz</a:t>
            </a:r>
            <a:r>
              <a:rPr lang="sk-SK" dirty="0" smtClean="0"/>
              <a:t> a </a:t>
            </a:r>
            <a:r>
              <a:rPr lang="sk-SK" dirty="0" smtClean="0">
                <a:hlinkClick r:id="rId21" tooltip="Ovca"/>
              </a:rPr>
              <a:t>oviec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Ekonomické problémy krajiny sa od rozpadu ZSSR pomaly prehlbovali. K prepadu im ešte dopomohol konflikt so susedným </a:t>
            </a:r>
            <a:r>
              <a:rPr lang="sk-SK" dirty="0" smtClean="0"/>
              <a:t>Arménskom.</a:t>
            </a:r>
          </a:p>
          <a:p>
            <a:r>
              <a:rPr lang="sk-SK" dirty="0" smtClean="0">
                <a:hlinkClick r:id="rId12" tooltip="Baku"/>
              </a:rPr>
              <a:t>Baku</a:t>
            </a:r>
            <a:r>
              <a:rPr lang="sk-SK" dirty="0" smtClean="0"/>
              <a:t> malo </a:t>
            </a:r>
            <a:r>
              <a:rPr lang="sk-SK" dirty="0" smtClean="0"/>
              <a:t>tiež problém s dodávkami svojej ropy na západné trhy. </a:t>
            </a:r>
            <a:endParaRPr lang="sk-SK" dirty="0" smtClean="0"/>
          </a:p>
          <a:p>
            <a:r>
              <a:rPr lang="sk-SK" dirty="0" smtClean="0"/>
              <a:t>Prehlbujú </a:t>
            </a:r>
            <a:r>
              <a:rPr lang="sk-SK" dirty="0" smtClean="0"/>
              <a:t>sa obchodné styky s Tureckom, naopak upadajú vzťahy s bývalými republikami </a:t>
            </a:r>
            <a:r>
              <a:rPr lang="sk-SK" dirty="0" smtClean="0">
                <a:hlinkClick r:id="rId22" tooltip="ZSSR"/>
              </a:rPr>
              <a:t>ZSSR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Celá </a:t>
            </a:r>
            <a:r>
              <a:rPr lang="sk-SK" dirty="0" smtClean="0"/>
              <a:t>ekonomika je výrazne závislá na cene ropy.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krajine žije veľké množstvo obyvateľstva pod hranicou chudoby (skoro 50%).</a:t>
            </a:r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To je všetko........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46</Words>
  <Application>Microsoft Office PowerPoint</Application>
  <PresentationFormat>Prezentácia na obrazovke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8" baseType="lpstr">
      <vt:lpstr>Medián</vt:lpstr>
      <vt:lpstr>Azerbajdžan</vt:lpstr>
      <vt:lpstr>Údaje</vt:lpstr>
      <vt:lpstr>Dejiny</vt:lpstr>
      <vt:lpstr>Prírodné podmienky</vt:lpstr>
      <vt:lpstr>Ekológia</vt:lpstr>
      <vt:lpstr>Hospodárstvo</vt:lpstr>
      <vt:lpstr>To je všetko........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Azerbajdžan</dc:title>
  <dc:creator>Student_02</dc:creator>
  <cp:lastModifiedBy>Student_02</cp:lastModifiedBy>
  <cp:revision>1</cp:revision>
  <dcterms:created xsi:type="dcterms:W3CDTF">2012-10-18T11:17:32Z</dcterms:created>
  <dcterms:modified xsi:type="dcterms:W3CDTF">2012-10-18T11:37:07Z</dcterms:modified>
</cp:coreProperties>
</file>