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31" name="Zástupný symbol dátumu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18" name="Zástupný symbol päty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obrázka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nadpis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1" name="Zástupný symbol tex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27" name="Zástupný symbol dátumu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A812B65-9A1B-42FF-8DDA-365A2B0950AF}" type="datetimeFigureOut">
              <a:rPr lang="sk-SK" smtClean="0"/>
              <a:pPr/>
              <a:t>18. 10. 2012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Bahrajn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/>
              <a:t>D.Maďoran</a:t>
            </a:r>
            <a:endParaRPr lang="sk-SK" dirty="0"/>
          </a:p>
        </p:txBody>
      </p:sp>
      <p:pic>
        <p:nvPicPr>
          <p:cNvPr id="4" name="Obrázok 3" descr="125px-Flag_of_Bahrain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048000" cy="1828800"/>
          </a:xfrm>
          <a:prstGeom prst="rect">
            <a:avLst/>
          </a:prstGeom>
        </p:spPr>
      </p:pic>
      <p:pic>
        <p:nvPicPr>
          <p:cNvPr id="5" name="Obrázok 4" descr="85px-Coat_of_arms_of_Bahrain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96201" y="0"/>
            <a:ext cx="1447800" cy="1447800"/>
          </a:xfrm>
          <a:prstGeom prst="rect">
            <a:avLst/>
          </a:prstGeom>
        </p:spPr>
      </p:pic>
      <p:pic>
        <p:nvPicPr>
          <p:cNvPr id="6" name="Obrázok 5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82291" y="3352801"/>
            <a:ext cx="2770909" cy="3505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To je všetko.......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Údaje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Rozloha:</a:t>
            </a:r>
            <a:r>
              <a:rPr lang="sk-SK" dirty="0" smtClean="0"/>
              <a:t>620 km²  </a:t>
            </a:r>
            <a:endParaRPr lang="sk-SK" dirty="0" smtClean="0"/>
          </a:p>
          <a:p>
            <a:r>
              <a:rPr lang="sk-SK" dirty="0" smtClean="0"/>
              <a:t>Počet obyv.:</a:t>
            </a:r>
            <a:r>
              <a:rPr lang="sk-SK" dirty="0" smtClean="0"/>
              <a:t>1 217 000</a:t>
            </a:r>
            <a:endParaRPr lang="sk-SK" dirty="0" smtClean="0"/>
          </a:p>
          <a:p>
            <a:r>
              <a:rPr lang="sk-SK" dirty="0" smtClean="0"/>
              <a:t>Hl. </a:t>
            </a:r>
            <a:r>
              <a:rPr lang="sk-SK" dirty="0" err="1" smtClean="0"/>
              <a:t>mesto:Manáma</a:t>
            </a:r>
            <a:endParaRPr lang="sk-SK" dirty="0" smtClean="0"/>
          </a:p>
          <a:p>
            <a:r>
              <a:rPr lang="sk-SK" dirty="0" smtClean="0"/>
              <a:t>Mena:</a:t>
            </a:r>
            <a:r>
              <a:rPr lang="sk-SK" dirty="0" smtClean="0"/>
              <a:t>1 Bahrajnský dinár = 100 </a:t>
            </a:r>
            <a:r>
              <a:rPr lang="sk-SK" dirty="0" err="1" smtClean="0"/>
              <a:t>Filsov</a:t>
            </a:r>
            <a:r>
              <a:rPr lang="sk-SK" dirty="0" smtClean="0"/>
              <a:t> </a:t>
            </a:r>
            <a:endParaRPr lang="sk-SK" dirty="0" smtClean="0"/>
          </a:p>
          <a:p>
            <a:r>
              <a:rPr lang="sk-SK" dirty="0" err="1" smtClean="0"/>
              <a:t>Jazyky:arabčina</a:t>
            </a:r>
            <a:endParaRPr lang="sk-SK" dirty="0" smtClean="0"/>
          </a:p>
          <a:p>
            <a:r>
              <a:rPr lang="sk-SK" dirty="0" smtClean="0"/>
              <a:t>Forma </a:t>
            </a:r>
            <a:r>
              <a:rPr lang="sk-SK" dirty="0" err="1" smtClean="0"/>
              <a:t>vlády:</a:t>
            </a:r>
            <a:r>
              <a:rPr lang="sk-SK" dirty="0" err="1" smtClean="0"/>
              <a:t>konštitučná</a:t>
            </a:r>
            <a:r>
              <a:rPr lang="sk-SK" dirty="0" smtClean="0"/>
              <a:t> monarchia</a:t>
            </a:r>
            <a:endParaRPr lang="sk-SK" dirty="0" smtClean="0"/>
          </a:p>
          <a:p>
            <a:r>
              <a:rPr lang="sk-SK" dirty="0" smtClean="0"/>
              <a:t>Hlava </a:t>
            </a:r>
            <a:r>
              <a:rPr lang="sk-SK" dirty="0" err="1" smtClean="0"/>
              <a:t>štátu:</a:t>
            </a:r>
            <a:r>
              <a:rPr lang="sk-SK" dirty="0" err="1" smtClean="0"/>
              <a:t>Hamad</a:t>
            </a:r>
            <a:r>
              <a:rPr lang="sk-SK" dirty="0" smtClean="0"/>
              <a:t> </a:t>
            </a:r>
            <a:r>
              <a:rPr lang="sk-SK" dirty="0" err="1" smtClean="0"/>
              <a:t>ibn</a:t>
            </a:r>
            <a:r>
              <a:rPr lang="sk-SK" dirty="0" smtClean="0"/>
              <a:t> </a:t>
            </a:r>
            <a:r>
              <a:rPr lang="sk-SK" dirty="0" err="1" smtClean="0"/>
              <a:t>Isa</a:t>
            </a:r>
            <a:r>
              <a:rPr lang="sk-SK" dirty="0" smtClean="0"/>
              <a:t> </a:t>
            </a:r>
            <a:r>
              <a:rPr lang="sk-SK" dirty="0" err="1" smtClean="0"/>
              <a:t>Al-Chalífa</a:t>
            </a:r>
            <a:endParaRPr lang="sk-SK" dirty="0"/>
          </a:p>
        </p:txBody>
      </p:sp>
      <p:pic>
        <p:nvPicPr>
          <p:cNvPr id="4" name="Obrázok 3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0"/>
            <a:ext cx="2619375" cy="1743075"/>
          </a:xfrm>
          <a:prstGeom prst="rect">
            <a:avLst/>
          </a:prstGeom>
        </p:spPr>
      </p:pic>
      <p:pic>
        <p:nvPicPr>
          <p:cNvPr id="5" name="Obrázok 4" descr="bahrain-2006-circulating-coin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05400" y="1600200"/>
            <a:ext cx="3048000" cy="1222248"/>
          </a:xfrm>
          <a:prstGeom prst="rect">
            <a:avLst/>
          </a:prstGeom>
        </p:spPr>
      </p:pic>
      <p:pic>
        <p:nvPicPr>
          <p:cNvPr id="6" name="Obrázok 5" descr="prevziať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21352" y="4038601"/>
            <a:ext cx="1841573" cy="2819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POloha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Bahrajn leží v Ázii na západnom pobreží Perzského zálivu (dĺžka pobrežia 161 km) na 33 piesočnatých ostrovoch pri pobreží Saudskej Arábie a Kataru.</a:t>
            </a:r>
            <a:endParaRPr lang="sk-SK" dirty="0"/>
          </a:p>
        </p:txBody>
      </p:sp>
      <p:pic>
        <p:nvPicPr>
          <p:cNvPr id="4" name="Obrázok 3" descr="220px-Bahrain,_astronaut_photograp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88180" y="3345180"/>
            <a:ext cx="2750820" cy="27508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Ostrovy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Avar</a:t>
            </a:r>
            <a:r>
              <a:rPr lang="sk-SK" dirty="0" smtClean="0"/>
              <a:t> (41 km²)</a:t>
            </a:r>
          </a:p>
          <a:p>
            <a:r>
              <a:rPr lang="sk-SK" dirty="0" err="1" smtClean="0"/>
              <a:t>Umm</a:t>
            </a:r>
            <a:r>
              <a:rPr lang="sk-SK" dirty="0" smtClean="0"/>
              <a:t> </a:t>
            </a:r>
            <a:r>
              <a:rPr lang="sk-SK" dirty="0" err="1" smtClean="0"/>
              <a:t>Nasan</a:t>
            </a:r>
            <a:r>
              <a:rPr lang="sk-SK" dirty="0" smtClean="0"/>
              <a:t> (19 km²)</a:t>
            </a:r>
          </a:p>
          <a:p>
            <a:r>
              <a:rPr lang="sk-SK" dirty="0" err="1" smtClean="0"/>
              <a:t>Muharrak</a:t>
            </a:r>
            <a:r>
              <a:rPr lang="sk-SK" dirty="0" smtClean="0"/>
              <a:t> (14 km²)</a:t>
            </a:r>
          </a:p>
          <a:p>
            <a:r>
              <a:rPr lang="sk-SK" dirty="0" err="1" smtClean="0"/>
              <a:t>Sitra</a:t>
            </a:r>
            <a:r>
              <a:rPr lang="sk-SK" dirty="0" smtClean="0"/>
              <a:t> (9,5 km²)</a:t>
            </a:r>
          </a:p>
          <a:p>
            <a:r>
              <a:rPr lang="sk-SK" dirty="0" smtClean="0"/>
              <a:t>Majú v rámci tejto krajiny dôležitejšie postavenie. </a:t>
            </a:r>
            <a:endParaRPr lang="sk-SK" dirty="0" smtClean="0"/>
          </a:p>
          <a:p>
            <a:r>
              <a:rPr lang="sk-SK" dirty="0" smtClean="0"/>
              <a:t>Hlavný </a:t>
            </a:r>
            <a:r>
              <a:rPr lang="sk-SK" dirty="0" smtClean="0"/>
              <a:t>ostrov je nazvaný rovnako ako celá krajina – Bahrajn (563 km²) a na ňom je aj najvyšší bod </a:t>
            </a:r>
            <a:r>
              <a:rPr lang="sk-SK" dirty="0" smtClean="0"/>
              <a:t>krajiny </a:t>
            </a:r>
            <a:r>
              <a:rPr lang="sk-SK" dirty="0" err="1" smtClean="0"/>
              <a:t>Džabal</a:t>
            </a:r>
            <a:r>
              <a:rPr lang="sk-SK" dirty="0" smtClean="0"/>
              <a:t> </a:t>
            </a:r>
            <a:r>
              <a:rPr lang="sk-SK" dirty="0" err="1" smtClean="0"/>
              <a:t>ad-Duchan</a:t>
            </a:r>
            <a:r>
              <a:rPr lang="sk-SK" dirty="0" smtClean="0"/>
              <a:t> (135 m n. m.).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DEjiny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 smtClean="0"/>
              <a:t>Bahrajn bol od 7. storočia súčasťou Arabskej ríše, od 12. storočia (s prestávkami) podliehal Perzii, </a:t>
            </a:r>
            <a:endParaRPr lang="sk-SK" dirty="0" smtClean="0"/>
          </a:p>
          <a:p>
            <a:r>
              <a:rPr lang="sk-SK" dirty="0" smtClean="0"/>
              <a:t>od </a:t>
            </a:r>
            <a:r>
              <a:rPr lang="sk-SK" dirty="0" smtClean="0"/>
              <a:t>roku 1782 je to samostatný ostrovný štát (konštitučná monarchia). </a:t>
            </a:r>
            <a:endParaRPr lang="sk-SK" dirty="0" smtClean="0"/>
          </a:p>
          <a:p>
            <a:r>
              <a:rPr lang="sk-SK" dirty="0" smtClean="0"/>
              <a:t>Od </a:t>
            </a:r>
            <a:r>
              <a:rPr lang="sk-SK" dirty="0" smtClean="0"/>
              <a:t>roku1820 sa po podpísaní Zmluvy o mieri v Perzskom zálive opierala dynastia o podporu Spojeného kráľovstva</a:t>
            </a:r>
            <a:r>
              <a:rPr lang="sk-SK" dirty="0" smtClean="0"/>
              <a:t>,</a:t>
            </a:r>
          </a:p>
          <a:p>
            <a:r>
              <a:rPr lang="sk-SK" dirty="0" smtClean="0"/>
              <a:t> </a:t>
            </a:r>
            <a:r>
              <a:rPr lang="sk-SK" dirty="0" smtClean="0"/>
              <a:t>v rokoch 1861 – 1971 bol Bahrajn pod britskou ochranou (</a:t>
            </a:r>
            <a:r>
              <a:rPr lang="sk-SK" i="1" dirty="0" err="1" smtClean="0"/>
              <a:t>Protectorate</a:t>
            </a:r>
            <a:r>
              <a:rPr lang="sk-SK" i="1" dirty="0" smtClean="0"/>
              <a:t> State</a:t>
            </a:r>
            <a:r>
              <a:rPr lang="sk-SK" dirty="0" smtClean="0"/>
              <a:t>). </a:t>
            </a:r>
            <a:endParaRPr lang="sk-SK" dirty="0" smtClean="0"/>
          </a:p>
          <a:p>
            <a:r>
              <a:rPr lang="sk-SK" dirty="0" smtClean="0"/>
              <a:t>Potom </a:t>
            </a:r>
            <a:r>
              <a:rPr lang="sk-SK" dirty="0" smtClean="0"/>
              <a:t>bola vyhlásená úplná </a:t>
            </a:r>
            <a:r>
              <a:rPr lang="sk-SK" dirty="0" smtClean="0"/>
              <a:t>nezávislosť</a:t>
            </a:r>
          </a:p>
          <a:p>
            <a:r>
              <a:rPr lang="sk-SK" dirty="0" smtClean="0"/>
              <a:t>. </a:t>
            </a:r>
            <a:r>
              <a:rPr lang="sk-SK" dirty="0" smtClean="0"/>
              <a:t>Pokus o parlamentnú monarchiu mal len krátke trvanie (1973 – 1975). </a:t>
            </a:r>
            <a:endParaRPr lang="sk-SK" dirty="0" smtClean="0"/>
          </a:p>
          <a:p>
            <a:r>
              <a:rPr lang="sk-SK" dirty="0" smtClean="0"/>
              <a:t>Iránskym </a:t>
            </a:r>
            <a:r>
              <a:rPr lang="sk-SK" dirty="0" smtClean="0"/>
              <a:t>nárokom na svoje územie (po potlačenom </a:t>
            </a:r>
            <a:r>
              <a:rPr lang="sk-SK" dirty="0" err="1" smtClean="0"/>
              <a:t>protibritskom</a:t>
            </a:r>
            <a:r>
              <a:rPr lang="sk-SK" dirty="0" smtClean="0"/>
              <a:t> povstaní v roku 1956 vyhlásil Irán roku 1957 Bahrajn za svoju provinciu, roku 1970 od svojho nároku oficiálne ustúpil) </a:t>
            </a:r>
            <a:endParaRPr lang="sk-SK" dirty="0" smtClean="0"/>
          </a:p>
          <a:p>
            <a:r>
              <a:rPr lang="sk-SK" dirty="0" smtClean="0"/>
              <a:t>napätiu </a:t>
            </a:r>
            <a:r>
              <a:rPr lang="sk-SK" dirty="0" smtClean="0"/>
              <a:t>medzi </a:t>
            </a:r>
            <a:r>
              <a:rPr lang="sk-SK" dirty="0" err="1" smtClean="0"/>
              <a:t>šíitskou</a:t>
            </a:r>
            <a:r>
              <a:rPr lang="sk-SK" dirty="0" smtClean="0"/>
              <a:t> väčšinou, ktorá požaduje zavedenie parlamentnej demokracie, a </a:t>
            </a:r>
            <a:r>
              <a:rPr lang="sk-SK" dirty="0" err="1" smtClean="0"/>
              <a:t>sunnitskou</a:t>
            </a:r>
            <a:r>
              <a:rPr lang="sk-SK" dirty="0" smtClean="0"/>
              <a:t> vládou, čelí krajina zbližovaním sa so Saudskou Arábiou a USA.</a:t>
            </a: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POlitika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 smtClean="0"/>
              <a:t>Od roku 1783 vládne v politike s pomocou autokratického systému rodina </a:t>
            </a:r>
            <a:r>
              <a:rPr lang="sk-SK" i="1" dirty="0" err="1" smtClean="0"/>
              <a:t>al-Chalífovcov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Od </a:t>
            </a:r>
            <a:r>
              <a:rPr lang="sk-SK" dirty="0" smtClean="0"/>
              <a:t>roku 1993 však emirovi radí vymenovaná </a:t>
            </a:r>
            <a:r>
              <a:rPr lang="sk-SK" i="1" dirty="0" smtClean="0"/>
              <a:t>Poradná rada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V roku 2000 schválila </a:t>
            </a:r>
            <a:r>
              <a:rPr lang="sk-SK" dirty="0" smtClean="0"/>
              <a:t>rada</a:t>
            </a:r>
          </a:p>
          <a:p>
            <a:r>
              <a:rPr lang="sk-SK" i="1" dirty="0" smtClean="0"/>
              <a:t>Národnú </a:t>
            </a:r>
            <a:r>
              <a:rPr lang="sk-SK" i="1" dirty="0" smtClean="0"/>
              <a:t>chartu politických reforiem</a:t>
            </a:r>
            <a:r>
              <a:rPr lang="sk-SK" dirty="0" smtClean="0"/>
              <a:t> a roku 2001 ju potvrdilo aj referendum. Vo februári 2002 vyhlásili štát za konštitučnú monarchiu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Voľby do poslaneckej snemovne v októbri vyhrali kandidáti </a:t>
            </a:r>
            <a:r>
              <a:rPr lang="sk-SK" dirty="0" err="1" smtClean="0"/>
              <a:t>islamistov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Prísľubom </a:t>
            </a:r>
            <a:r>
              <a:rPr lang="sk-SK" dirty="0" smtClean="0"/>
              <a:t>prepustenia politických disidentov sa stalo zrušenie zákona o štátnej bezpečnosti roku 2001. </a:t>
            </a:r>
            <a:endParaRPr lang="sk-SK" dirty="0" smtClean="0"/>
          </a:p>
          <a:p>
            <a:r>
              <a:rPr lang="sk-SK" dirty="0" smtClean="0"/>
              <a:t>Mnohí </a:t>
            </a:r>
            <a:r>
              <a:rPr lang="sk-SK" dirty="0" smtClean="0"/>
              <a:t>z disidentov sú </a:t>
            </a:r>
            <a:r>
              <a:rPr lang="sk-SK" dirty="0" err="1" smtClean="0"/>
              <a:t>šíitski</a:t>
            </a:r>
            <a:r>
              <a:rPr lang="sk-SK" dirty="0" smtClean="0"/>
              <a:t> odporcovia režimu, ktorých tradične podporuje Irán.</a:t>
            </a: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hospodárstvo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524000"/>
            <a:ext cx="8153400" cy="5334000"/>
          </a:xfrm>
        </p:spPr>
        <p:txBody>
          <a:bodyPr>
            <a:normAutofit fontScale="77500" lnSpcReduction="20000"/>
          </a:bodyPr>
          <a:lstStyle/>
          <a:p>
            <a:r>
              <a:rPr lang="sk-SK" dirty="0" smtClean="0"/>
              <a:t>Pre svoju výhodnú polohu je a bol už aj v minulosti dôležitou obchodnou bránou do Perzského zálivu. </a:t>
            </a:r>
            <a:endParaRPr lang="sk-SK" dirty="0" smtClean="0"/>
          </a:p>
          <a:p>
            <a:r>
              <a:rPr lang="sk-SK" dirty="0" smtClean="0"/>
              <a:t>K </a:t>
            </a:r>
            <a:r>
              <a:rPr lang="sk-SK" dirty="0" smtClean="0"/>
              <a:t>najdôležitejším hospodárskym odvetviam patrí predaj a spracovanie ropy (80% všetkých príjmov). </a:t>
            </a:r>
            <a:endParaRPr lang="sk-SK" dirty="0" smtClean="0"/>
          </a:p>
          <a:p>
            <a:r>
              <a:rPr lang="sk-SK" dirty="0" smtClean="0"/>
              <a:t>Štát </a:t>
            </a:r>
            <a:r>
              <a:rPr lang="sk-SK" dirty="0" smtClean="0"/>
              <a:t>má lacnú elektrickú energiu, čo je významným predpokladom existencie hlinikárne, ktorá spracováva domáce suroviny. </a:t>
            </a:r>
            <a:endParaRPr lang="sk-SK" dirty="0" smtClean="0"/>
          </a:p>
          <a:p>
            <a:r>
              <a:rPr lang="sk-SK" dirty="0" smtClean="0"/>
              <a:t>Významnou </a:t>
            </a:r>
            <a:r>
              <a:rPr lang="sk-SK" dirty="0" smtClean="0"/>
              <a:t>zložkou priemyslu je lodiarenský priemysel. </a:t>
            </a:r>
            <a:endParaRPr lang="sk-SK" dirty="0" smtClean="0"/>
          </a:p>
          <a:p>
            <a:r>
              <a:rPr lang="sk-SK" dirty="0" smtClean="0"/>
              <a:t>Dôležitou </a:t>
            </a:r>
            <a:r>
              <a:rPr lang="sk-SK" dirty="0" smtClean="0"/>
              <a:t>súčasťou príjmov obyvateľstva je ešte aj doteraz množstvo tradičných remesiel (napr. lov perlorodiek, výroba keramiky, tkáčske zručnosti). </a:t>
            </a:r>
            <a:endParaRPr lang="sk-SK" dirty="0" smtClean="0"/>
          </a:p>
          <a:p>
            <a:r>
              <a:rPr lang="sk-SK" dirty="0" smtClean="0"/>
              <a:t>Čoraz </a:t>
            </a:r>
            <a:r>
              <a:rPr lang="sk-SK" dirty="0" smtClean="0"/>
              <a:t>viac sa štát sústreďuje aj na rozvoj cestovného ruchu.</a:t>
            </a:r>
          </a:p>
          <a:p>
            <a:r>
              <a:rPr lang="sk-SK" dirty="0" smtClean="0"/>
              <a:t>K problémom štátu patrí nedostatok výdatných zdrojov (aj pitnej) vody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Tento problém je aj príčinou existencie množstva </a:t>
            </a:r>
            <a:r>
              <a:rPr lang="sk-SK" dirty="0" err="1" smtClean="0"/>
              <a:t>odsoľovacích</a:t>
            </a:r>
            <a:r>
              <a:rPr lang="sk-SK" dirty="0" smtClean="0"/>
              <a:t> zariadení.</a:t>
            </a:r>
          </a:p>
          <a:p>
            <a:r>
              <a:rPr lang="sk-SK" dirty="0" smtClean="0"/>
              <a:t>Poľnohospodárstvo je prevažne v oázach sústredené na pestovanie datlí, fíg, granátových jabĺk a zeleniny.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Etnické skupiny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miešanci </a:t>
            </a:r>
            <a:r>
              <a:rPr lang="sk-SK" dirty="0" smtClean="0"/>
              <a:t>domorodcov 49 </a:t>
            </a:r>
            <a:r>
              <a:rPr lang="sk-SK" dirty="0" smtClean="0"/>
              <a:t>% obyvateľov</a:t>
            </a:r>
            <a:r>
              <a:rPr lang="sk-SK" dirty="0" smtClean="0"/>
              <a:t> </a:t>
            </a:r>
            <a:endParaRPr lang="sk-SK" dirty="0" smtClean="0"/>
          </a:p>
          <a:p>
            <a:r>
              <a:rPr lang="sk-SK" dirty="0" smtClean="0"/>
              <a:t>Indovia</a:t>
            </a:r>
            <a:r>
              <a:rPr lang="sk-SK" dirty="0" smtClean="0"/>
              <a:t> 23 </a:t>
            </a:r>
            <a:r>
              <a:rPr lang="sk-SK" dirty="0" smtClean="0"/>
              <a:t>%</a:t>
            </a:r>
            <a:r>
              <a:rPr lang="sk-SK" dirty="0" smtClean="0"/>
              <a:t> </a:t>
            </a:r>
            <a:endParaRPr lang="sk-SK" dirty="0" smtClean="0"/>
          </a:p>
          <a:p>
            <a:r>
              <a:rPr lang="sk-SK" dirty="0" smtClean="0"/>
              <a:t>Arabi6</a:t>
            </a:r>
            <a:r>
              <a:rPr lang="sk-SK" dirty="0" smtClean="0"/>
              <a:t> </a:t>
            </a:r>
            <a:r>
              <a:rPr lang="sk-SK" dirty="0" smtClean="0"/>
              <a:t>%</a:t>
            </a:r>
          </a:p>
          <a:p>
            <a:r>
              <a:rPr lang="sk-SK" dirty="0" smtClean="0"/>
              <a:t>Iránci</a:t>
            </a:r>
            <a:r>
              <a:rPr lang="sk-SK" dirty="0" smtClean="0"/>
              <a:t> 5 </a:t>
            </a:r>
            <a:r>
              <a:rPr lang="sk-SK" dirty="0" smtClean="0"/>
              <a:t>%</a:t>
            </a:r>
          </a:p>
          <a:p>
            <a:r>
              <a:rPr lang="sk-SK" dirty="0" smtClean="0"/>
              <a:t>Pakistanci</a:t>
            </a:r>
            <a:r>
              <a:rPr lang="sk-SK" dirty="0" smtClean="0"/>
              <a:t> 4 </a:t>
            </a:r>
            <a:r>
              <a:rPr lang="sk-SK" dirty="0" smtClean="0"/>
              <a:t>%</a:t>
            </a:r>
          </a:p>
          <a:p>
            <a:r>
              <a:rPr lang="sk-SK" dirty="0" smtClean="0"/>
              <a:t>Bengálci</a:t>
            </a:r>
            <a:r>
              <a:rPr lang="sk-SK" dirty="0" smtClean="0"/>
              <a:t> 10 % </a:t>
            </a:r>
            <a:r>
              <a:rPr lang="sk-SK" dirty="0" smtClean="0"/>
              <a:t> </a:t>
            </a:r>
          </a:p>
          <a:p>
            <a:r>
              <a:rPr lang="sk-SK" dirty="0" smtClean="0"/>
              <a:t>Filipínci </a:t>
            </a:r>
            <a:r>
              <a:rPr lang="sk-SK" dirty="0" smtClean="0"/>
              <a:t>4 </a:t>
            </a:r>
            <a:r>
              <a:rPr lang="sk-SK" dirty="0" smtClean="0"/>
              <a:t>%</a:t>
            </a: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Náboženstvo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šiiti 47 </a:t>
            </a:r>
            <a:r>
              <a:rPr lang="fi-FI" dirty="0" smtClean="0"/>
              <a:t>%</a:t>
            </a:r>
            <a:r>
              <a:rPr lang="fi-FI" dirty="0" smtClean="0"/>
              <a:t> </a:t>
            </a:r>
            <a:endParaRPr lang="sk-SK" dirty="0" smtClean="0"/>
          </a:p>
          <a:p>
            <a:r>
              <a:rPr lang="fi-FI" dirty="0" smtClean="0"/>
              <a:t>sunniti</a:t>
            </a:r>
            <a:r>
              <a:rPr lang="fi-FI" dirty="0" smtClean="0"/>
              <a:t> 23 </a:t>
            </a:r>
            <a:r>
              <a:rPr lang="fi-FI" dirty="0" smtClean="0"/>
              <a:t>%</a:t>
            </a:r>
            <a:r>
              <a:rPr lang="fi-FI" dirty="0" smtClean="0"/>
              <a:t> </a:t>
            </a:r>
            <a:endParaRPr lang="sk-SK" dirty="0" smtClean="0"/>
          </a:p>
          <a:p>
            <a:r>
              <a:rPr lang="fi-FI" dirty="0" smtClean="0"/>
              <a:t>hinduisti</a:t>
            </a:r>
            <a:r>
              <a:rPr lang="fi-FI" dirty="0" smtClean="0"/>
              <a:t> 20 </a:t>
            </a:r>
            <a:r>
              <a:rPr lang="fi-FI" dirty="0" smtClean="0"/>
              <a:t>%</a:t>
            </a:r>
            <a:endParaRPr lang="sk-SK" dirty="0" smtClean="0"/>
          </a:p>
          <a:p>
            <a:r>
              <a:rPr lang="fi-FI" dirty="0" smtClean="0"/>
              <a:t>kresťania</a:t>
            </a:r>
            <a:r>
              <a:rPr lang="fi-FI" dirty="0" smtClean="0"/>
              <a:t> 9 </a:t>
            </a:r>
            <a:r>
              <a:rPr lang="fi-FI" dirty="0" smtClean="0"/>
              <a:t>%</a:t>
            </a:r>
            <a:endParaRPr lang="sk-SK" dirty="0" smtClean="0"/>
          </a:p>
          <a:p>
            <a:r>
              <a:rPr lang="fi-FI" dirty="0" smtClean="0"/>
              <a:t>budhisti</a:t>
            </a:r>
            <a:r>
              <a:rPr lang="fi-FI" dirty="0" smtClean="0"/>
              <a:t> 1 </a:t>
            </a:r>
            <a:r>
              <a:rPr lang="fi-FI" dirty="0" smtClean="0"/>
              <a:t>%</a:t>
            </a:r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xusný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Luxusn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xusn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55</Words>
  <Application>Microsoft Office PowerPoint</Application>
  <PresentationFormat>Prezentácia na obrazovke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Luxusný</vt:lpstr>
      <vt:lpstr>Bahrajn</vt:lpstr>
      <vt:lpstr>Údaje </vt:lpstr>
      <vt:lpstr>POloha</vt:lpstr>
      <vt:lpstr>Ostrovy</vt:lpstr>
      <vt:lpstr>DEjiny</vt:lpstr>
      <vt:lpstr>POlitika</vt:lpstr>
      <vt:lpstr>hospodárstvo</vt:lpstr>
      <vt:lpstr>Etnické skupiny</vt:lpstr>
      <vt:lpstr>Náboženstvo</vt:lpstr>
      <vt:lpstr>To je všetko.......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Bahrajn</dc:title>
  <dc:creator>Student_02</dc:creator>
  <cp:lastModifiedBy>Student_02</cp:lastModifiedBy>
  <cp:revision>1</cp:revision>
  <dcterms:created xsi:type="dcterms:W3CDTF">2012-10-18T12:00:18Z</dcterms:created>
  <dcterms:modified xsi:type="dcterms:W3CDTF">2012-10-18T12:17:42Z</dcterms:modified>
</cp:coreProperties>
</file>