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72" r:id="rId5"/>
    <p:sldId id="270" r:id="rId6"/>
    <p:sldId id="273" r:id="rId7"/>
    <p:sldId id="259" r:id="rId8"/>
    <p:sldId id="261" r:id="rId9"/>
    <p:sldId id="263" r:id="rId10"/>
    <p:sldId id="274" r:id="rId11"/>
    <p:sldId id="262" r:id="rId12"/>
    <p:sldId id="275" r:id="rId13"/>
    <p:sldId id="264" r:id="rId14"/>
    <p:sldId id="265" r:id="rId15"/>
    <p:sldId id="266" r:id="rId16"/>
    <p:sldId id="277" r:id="rId17"/>
    <p:sldId id="276" r:id="rId18"/>
    <p:sldId id="267" r:id="rId19"/>
    <p:sldId id="268" r:id="rId20"/>
    <p:sldId id="269" r:id="rId21"/>
    <p:sldId id="271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ĺž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ĺž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ĺž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ĺž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ĺž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ĺž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ĺž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22. 10. 2012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Kortrijk" TargetMode="External"/><Relationship Id="rId7" Type="http://schemas.openxmlformats.org/officeDocument/2006/relationships/hyperlink" Target="http://sk.wikipedia.org/wiki/Urbaniz%C3%A1cia" TargetMode="External"/><Relationship Id="rId2" Type="http://schemas.openxmlformats.org/officeDocument/2006/relationships/hyperlink" Target="http://sk.wikipedia.org/wiki/Leuv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Namur" TargetMode="External"/><Relationship Id="rId5" Type="http://schemas.openxmlformats.org/officeDocument/2006/relationships/hyperlink" Target="http://sk.wikipedia.org/wiki/Hasselt" TargetMode="External"/><Relationship Id="rId4" Type="http://schemas.openxmlformats.org/officeDocument/2006/relationships/hyperlink" Target="http://sk.wikipedia.org/wiki/Bruggy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k.wikipedia.org/wiki/R%C3%ADmska_republik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D.Maďoran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Belgicko</a:t>
            </a:r>
            <a:endParaRPr lang="sk-SK" dirty="0"/>
          </a:p>
        </p:txBody>
      </p:sp>
      <p:pic>
        <p:nvPicPr>
          <p:cNvPr id="4" name="Obrázok 3" descr="Greater_Coat_of_Arms_of_Belgium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91401" y="0"/>
            <a:ext cx="1752600" cy="2144358"/>
          </a:xfrm>
          <a:prstGeom prst="rect">
            <a:avLst/>
          </a:prstGeom>
        </p:spPr>
      </p:pic>
      <p:pic>
        <p:nvPicPr>
          <p:cNvPr id="5" name="Obrázok 4" descr="125px-Flag_of_Belgium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351389" cy="28956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3283" y="2590800"/>
            <a:ext cx="3920718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Súčasný kráľ Albert II. nahradil svojho predchodcu kráľa </a:t>
            </a:r>
            <a:r>
              <a:rPr lang="sk-SK" dirty="0" err="1" smtClean="0"/>
              <a:t>Baudouina</a:t>
            </a:r>
            <a:r>
              <a:rPr lang="sk-SK" dirty="0" smtClean="0"/>
              <a:t> v roku 1993. </a:t>
            </a:r>
            <a:endParaRPr lang="sk-SK" dirty="0" smtClean="0"/>
          </a:p>
          <a:p>
            <a:r>
              <a:rPr lang="sk-SK" dirty="0" smtClean="0"/>
              <a:t>Premiér</a:t>
            </a:r>
            <a:r>
              <a:rPr lang="sk-SK" dirty="0" smtClean="0"/>
              <a:t> </a:t>
            </a:r>
            <a:r>
              <a:rPr lang="sk-SK" dirty="0" err="1" smtClean="0"/>
              <a:t>Guy</a:t>
            </a:r>
            <a:r>
              <a:rPr lang="sk-SK" dirty="0" smtClean="0"/>
              <a:t> </a:t>
            </a:r>
            <a:r>
              <a:rPr lang="sk-SK" dirty="0" err="1" smtClean="0"/>
              <a:t>Verhofstadt</a:t>
            </a:r>
            <a:r>
              <a:rPr lang="sk-SK" dirty="0" smtClean="0"/>
              <a:t> z Flámskej liberálno-demokratickej strany (VLD) nastúpil do funkcie v roku 1999. Viedol koalíciu zloženú zo šiestich strán. Nachádzali sa v nej liberálne, </a:t>
            </a:r>
            <a:r>
              <a:rPr lang="sk-SK" dirty="0" err="1" smtClean="0"/>
              <a:t>sociálno</a:t>
            </a:r>
            <a:r>
              <a:rPr lang="sk-SK" dirty="0" smtClean="0"/>
              <a:t> – demokratické a zelené strany. </a:t>
            </a:r>
            <a:endParaRPr lang="sk-SK" dirty="0" smtClean="0"/>
          </a:p>
          <a:p>
            <a:r>
              <a:rPr lang="sk-SK" dirty="0" smtClean="0"/>
              <a:t>Bola </a:t>
            </a:r>
            <a:r>
              <a:rPr lang="sk-SK" dirty="0" smtClean="0"/>
              <a:t>to prvá vláda bez kresťanských demokratov od roku 1958. Po voľbách v roku 2003 sa mu podarilo opäť zostaviť vládu štyroch strán.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posledných rokoch nastal aj významný vzostup separatistického krajne pravicového Flámskeho bloku (</a:t>
            </a:r>
            <a:r>
              <a:rPr lang="sk-SK" dirty="0" err="1" smtClean="0"/>
              <a:t>Vlaams</a:t>
            </a:r>
            <a:r>
              <a:rPr lang="sk-SK" dirty="0" smtClean="0"/>
              <a:t> blok), ktorý však je pomaly vytláčaný podobnou stranou Flámsky záujem (</a:t>
            </a:r>
            <a:r>
              <a:rPr lang="sk-SK" dirty="0" err="1" smtClean="0"/>
              <a:t>Vlaams</a:t>
            </a:r>
            <a:r>
              <a:rPr lang="sk-SK" dirty="0" smtClean="0"/>
              <a:t> </a:t>
            </a:r>
            <a:r>
              <a:rPr lang="sk-SK" dirty="0" err="1" smtClean="0"/>
              <a:t>Belang</a:t>
            </a:r>
            <a:r>
              <a:rPr lang="sk-SK" dirty="0" smtClean="0"/>
              <a:t>).</a:t>
            </a:r>
          </a:p>
          <a:p>
            <a:r>
              <a:rPr lang="sk-SK" dirty="0" smtClean="0"/>
              <a:t>Medzi najvýznamnejšie výsledky vlády </a:t>
            </a:r>
            <a:r>
              <a:rPr lang="sk-SK" dirty="0" err="1" smtClean="0"/>
              <a:t>Verhofstadta</a:t>
            </a:r>
            <a:r>
              <a:rPr lang="sk-SK" dirty="0" smtClean="0"/>
              <a:t> patrí vyrovnaný rozpočet, ktorý dosiahlo Belgicko ako jedna z mála krajín EÚ. </a:t>
            </a:r>
            <a:endParaRPr lang="sk-SK" dirty="0" smtClean="0"/>
          </a:p>
          <a:p>
            <a:r>
              <a:rPr lang="sk-SK" dirty="0" smtClean="0"/>
              <a:t>Tento </a:t>
            </a:r>
            <a:r>
              <a:rPr lang="sk-SK" dirty="0" smtClean="0"/>
              <a:t>výsledok bol dosiahnutý čiastočne aj na nátlak Európskej rady. </a:t>
            </a:r>
            <a:endParaRPr lang="sk-SK" dirty="0" smtClean="0"/>
          </a:p>
          <a:p>
            <a:r>
              <a:rPr lang="sk-SK" dirty="0" smtClean="0"/>
              <a:t>Pád </a:t>
            </a:r>
            <a:r>
              <a:rPr lang="sk-SK" dirty="0" smtClean="0"/>
              <a:t>predchádzajúcej vlády bol spôsobený v roku 1999 tzv. </a:t>
            </a:r>
            <a:r>
              <a:rPr lang="sk-SK" dirty="0" err="1" smtClean="0"/>
              <a:t>dioxínovou</a:t>
            </a:r>
            <a:r>
              <a:rPr lang="sk-SK" dirty="0" smtClean="0"/>
              <a:t> krízou. </a:t>
            </a:r>
            <a:endParaRPr lang="sk-SK" dirty="0" smtClean="0"/>
          </a:p>
          <a:p>
            <a:r>
              <a:rPr lang="sk-SK" dirty="0" smtClean="0"/>
              <a:t>Bol </a:t>
            </a:r>
            <a:r>
              <a:rPr lang="sk-SK" dirty="0" smtClean="0"/>
              <a:t>to veľký potravinový škandál, ktorý vyústil do ustanovenia Belgickej potravinovej agentúry. Toto sa odrazilo na posilnení zelených strán, ako aj na veľký dôraz na environmentálnu politiku počas </a:t>
            </a:r>
            <a:r>
              <a:rPr lang="sk-SK" dirty="0" err="1" smtClean="0"/>
              <a:t>Verhofstadtových</a:t>
            </a:r>
            <a:r>
              <a:rPr lang="sk-SK" dirty="0" smtClean="0"/>
              <a:t> vlád. </a:t>
            </a:r>
            <a:endParaRPr lang="sk-SK" dirty="0" smtClean="0"/>
          </a:p>
          <a:p>
            <a:r>
              <a:rPr lang="sk-SK" dirty="0" smtClean="0"/>
              <a:t>Politika </a:t>
            </a:r>
            <a:r>
              <a:rPr lang="sk-SK" dirty="0" smtClean="0"/>
              <a:t>zelených vyústila aj do dohody o postupnom odstavovaní siedmich jadrových blokov. Toto rozhodnutie však bolo zmenené po roku 2005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Neúčasť kresťanských demokratov vo vláde umožnila premiérovi presadiť liberálnejší pohľad na sociálne otázky a takisto zlegalizovať mäkké drogy, svadby osôb rovnakého pohlavia a eutanáziu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Dve posledné vlády viedli aj aktívnu diplomatickú politiku v Afrike a boli proti invázii do Iraku. Presadili aj legislatívu týkajúcu sa vojnových zločinov. </a:t>
            </a:r>
            <a:endParaRPr lang="sk-SK" dirty="0" smtClean="0"/>
          </a:p>
          <a:p>
            <a:r>
              <a:rPr lang="sk-SK" dirty="0" smtClean="0"/>
              <a:t>Počas </a:t>
            </a:r>
            <a:r>
              <a:rPr lang="sk-SK" dirty="0" smtClean="0"/>
              <a:t>obidvoch posledných vlád sa spory komunít týkali najmä nočnej prevádzky na Bruselskom letisku a štatútu volebného okrsku v časti Bruselu.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Husto zaľudnené Belgicko sa nachádza v srdci jedného z najpriemyselnejších regiónov sveta. </a:t>
            </a:r>
            <a:endParaRPr lang="sk-SK" dirty="0" smtClean="0"/>
          </a:p>
          <a:p>
            <a:r>
              <a:rPr lang="sk-SK" dirty="0" smtClean="0"/>
              <a:t>Belgicko </a:t>
            </a:r>
            <a:r>
              <a:rPr lang="sk-SK" dirty="0" smtClean="0"/>
              <a:t>bolo prvou krajinou kontinentálnej Európy, v ktorej sa odohrala priemyselná revolúcia začiatkom 19. storočia.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mestách </a:t>
            </a:r>
            <a:r>
              <a:rPr lang="sk-SK" dirty="0" err="1" smtClean="0"/>
              <a:t>Liège</a:t>
            </a:r>
            <a:r>
              <a:rPr lang="sk-SK" dirty="0" smtClean="0"/>
              <a:t> a </a:t>
            </a:r>
            <a:r>
              <a:rPr lang="sk-SK" dirty="0" err="1" smtClean="0"/>
              <a:t>Charleroi</a:t>
            </a:r>
            <a:r>
              <a:rPr lang="sk-SK" dirty="0" smtClean="0"/>
              <a:t> sa rozvinul banský priemysel a oceliarstvo, ktorý tam prosperoval až do polovice 20. storočia. </a:t>
            </a:r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Ale </a:t>
            </a:r>
            <a:r>
              <a:rPr lang="sk-SK" dirty="0" smtClean="0"/>
              <a:t>od roku 1840 bol textilný priemysel vo Flámsku vo viacerých krízach, čo spôsobilo hladomor (1846 – 1850).</a:t>
            </a:r>
          </a:p>
          <a:p>
            <a:r>
              <a:rPr lang="sk-SK" dirty="0" smtClean="0"/>
              <a:t>Po 2. svetovej vojne sa v </a:t>
            </a:r>
            <a:r>
              <a:rPr lang="sk-SK" dirty="0" err="1" smtClean="0"/>
              <a:t>Gente</a:t>
            </a:r>
            <a:r>
              <a:rPr lang="sk-SK" dirty="0" smtClean="0"/>
              <a:t> a Antverpách začal rýchlo rozvíjať chemický a petrochemický priemysel. Ropná kríza v rokoch 1973 – 1979 spôsobila ekonomike dlhšiu recesiu. Táto spôsobila aj úpadok oceliarskeho priemyslu, čím sa spomalil ekonomický vývoj vo </a:t>
            </a:r>
            <a:r>
              <a:rPr lang="sk-SK" dirty="0" err="1" smtClean="0"/>
              <a:t>Valónsku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80. a 90. rokoch sa ekonomické centrum krajiny posunulo na sever do Flámska a v súčasnosti sa tam koncentruje priemysel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Koncom 80. rokov dosahoval vládny dlh 120 % HDP. Napriek vyrovnanému rozpočtu v posledných rokoch, vládny dlh predstavuje 94 % HDP (2005).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Belgicko má otvorenú ekonomiku. Má postavenú kvalitnú infraštruktúru prístavov, vodných ciest, železníc a diaľnic, ktorá ju spája s ekonomikami svojich susedov. </a:t>
            </a:r>
            <a:endParaRPr lang="sk-SK" dirty="0" smtClean="0"/>
          </a:p>
          <a:p>
            <a:r>
              <a:rPr lang="sk-SK" dirty="0" smtClean="0"/>
              <a:t>Antverpy </a:t>
            </a:r>
            <a:r>
              <a:rPr lang="sk-SK" dirty="0" smtClean="0"/>
              <a:t>sú druhým najväčším európskym prístavom. </a:t>
            </a:r>
            <a:endParaRPr lang="sk-SK" dirty="0" smtClean="0"/>
          </a:p>
          <a:p>
            <a:r>
              <a:rPr lang="sk-SK" dirty="0" smtClean="0"/>
              <a:t>Ako </a:t>
            </a:r>
            <a:r>
              <a:rPr lang="sk-SK" dirty="0" smtClean="0"/>
              <a:t>jedna zo zakladajúcich krajín Európskej únie podporuje rozširovanie právomocí európskych inštitúcií pre lepšie prepojenie členských </a:t>
            </a:r>
            <a:r>
              <a:rPr lang="sk-SK" dirty="0" smtClean="0"/>
              <a:t>ekonomík</a:t>
            </a:r>
          </a:p>
          <a:p>
            <a:r>
              <a:rPr lang="sk-SK" dirty="0" smtClean="0"/>
              <a:t>. </a:t>
            </a:r>
            <a:r>
              <a:rPr lang="sk-SK" dirty="0" smtClean="0"/>
              <a:t>V roku 1999 Belgicko prijalo jednotnú európsku menu Euro, ktorá nahradila belgický frank v roku 2002. </a:t>
            </a:r>
            <a:endParaRPr lang="sk-SK" dirty="0" smtClean="0"/>
          </a:p>
          <a:p>
            <a:r>
              <a:rPr lang="sk-SK" dirty="0" smtClean="0"/>
              <a:t>Belgická </a:t>
            </a:r>
            <a:r>
              <a:rPr lang="sk-SK" dirty="0" smtClean="0"/>
              <a:t>ekonomika je silno orientovaná na zahraničný obchod, pričom časť s neho tvoria tovary z vysokou pridanou hodnotou. </a:t>
            </a:r>
            <a:endParaRPr lang="sk-SK" dirty="0" smtClean="0"/>
          </a:p>
          <a:p>
            <a:r>
              <a:rPr lang="sk-SK" dirty="0" smtClean="0"/>
              <a:t>Dovážajú </a:t>
            </a:r>
            <a:r>
              <a:rPr lang="sk-SK" dirty="0" smtClean="0"/>
              <a:t>sa najmä potraviny, prístroje, neopracované diamanty, ropa a ropné výrobky, chemické výrobky a textil. K najvýznamnejším exportným artiklom patria automobily, potraviny, brúsené diamanty, železo, oceľ, textil, plasty a ropné výrobky.</a:t>
            </a:r>
          </a:p>
          <a:p>
            <a:r>
              <a:rPr lang="sk-SK" dirty="0" smtClean="0"/>
              <a:t>Od roku 1922 tvoria Belgicko a Luxembursko jednotný trh s colnou a menovou úniou – Belgicko-Luxemburská ekonomická únia. </a:t>
            </a:r>
            <a:endParaRPr lang="sk-SK" dirty="0" smtClean="0"/>
          </a:p>
          <a:p>
            <a:r>
              <a:rPr lang="sk-SK" dirty="0" smtClean="0"/>
              <a:t>Jej </a:t>
            </a:r>
            <a:r>
              <a:rPr lang="sk-SK" dirty="0" smtClean="0"/>
              <a:t>hlavnými obchodnými partnermi sú Holandsko, Nemecko, Francúzsko, Veľká Británia a Spojené štáty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Belgicko sa v roku 2005 umiestnilo na 9. mieste rebríčka indexu ľudského rozvoja.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Doprava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Železničná sieť belgická je rozsiahla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Prvá trať bola sprevádzkovaná už 5. mája 1835: </a:t>
            </a:r>
            <a:r>
              <a:rPr lang="sk-SK" dirty="0" err="1" smtClean="0"/>
              <a:t>Brusel-Groendreef</a:t>
            </a:r>
            <a:r>
              <a:rPr lang="sk-SK" dirty="0" smtClean="0"/>
              <a:t>/</a:t>
            </a:r>
            <a:r>
              <a:rPr lang="sk-SK" dirty="0" err="1" smtClean="0"/>
              <a:t>Allée</a:t>
            </a:r>
            <a:r>
              <a:rPr lang="sk-SK" dirty="0" smtClean="0"/>
              <a:t> verte – </a:t>
            </a:r>
            <a:r>
              <a:rPr lang="sk-SK" dirty="0" err="1" smtClean="0"/>
              <a:t>Mechelen</a:t>
            </a:r>
            <a:r>
              <a:rPr lang="sk-SK" dirty="0" smtClean="0"/>
              <a:t>.</a:t>
            </a:r>
          </a:p>
          <a:p>
            <a:r>
              <a:rPr lang="sk-SK" dirty="0" smtClean="0"/>
              <a:t>V r. 1870 vlastnilo kráľovstvo 863 km tratí, v súkromnom vlastníctve bolo 2 231 km.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období 1870 – 1882 bola postupne väčšina železníc znárodnená.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r. 1926 vznikla štátna spoločnosť SNCB/NMBS (</a:t>
            </a:r>
            <a:r>
              <a:rPr lang="sk-SK" b="1" i="1" dirty="0" err="1" smtClean="0"/>
              <a:t>N</a:t>
            </a:r>
            <a:r>
              <a:rPr lang="sk-SK" i="1" dirty="0" err="1" smtClean="0"/>
              <a:t>ationale</a:t>
            </a:r>
            <a:r>
              <a:rPr lang="sk-SK" i="1" dirty="0" smtClean="0"/>
              <a:t> </a:t>
            </a:r>
            <a:r>
              <a:rPr lang="sk-SK" b="1" i="1" dirty="0" err="1" smtClean="0"/>
              <a:t>M</a:t>
            </a:r>
            <a:r>
              <a:rPr lang="sk-SK" i="1" dirty="0" err="1" smtClean="0"/>
              <a:t>aatschappij</a:t>
            </a:r>
            <a:r>
              <a:rPr lang="sk-SK" i="1" dirty="0" smtClean="0"/>
              <a:t> der </a:t>
            </a:r>
            <a:r>
              <a:rPr lang="sk-SK" b="1" i="1" dirty="0" err="1" smtClean="0"/>
              <a:t>B</a:t>
            </a:r>
            <a:r>
              <a:rPr lang="sk-SK" i="1" dirty="0" err="1" smtClean="0"/>
              <a:t>elgische</a:t>
            </a:r>
            <a:r>
              <a:rPr lang="sk-SK" i="1" dirty="0" smtClean="0"/>
              <a:t> </a:t>
            </a:r>
            <a:r>
              <a:rPr lang="sk-SK" b="1" i="1" dirty="0" err="1" smtClean="0"/>
              <a:t>S</a:t>
            </a:r>
            <a:r>
              <a:rPr lang="sk-SK" i="1" dirty="0" err="1" smtClean="0"/>
              <a:t>poorwegen</a:t>
            </a:r>
            <a:r>
              <a:rPr lang="sk-SK" dirty="0" smtClean="0"/>
              <a:t> alebo </a:t>
            </a:r>
            <a:r>
              <a:rPr lang="sk-SK" b="1" i="1" dirty="0" err="1" smtClean="0"/>
              <a:t>S</a:t>
            </a:r>
            <a:r>
              <a:rPr lang="sk-SK" i="1" dirty="0" err="1" smtClean="0"/>
              <a:t>ociété</a:t>
            </a:r>
            <a:r>
              <a:rPr lang="sk-SK" i="1" dirty="0" smtClean="0"/>
              <a:t> </a:t>
            </a:r>
            <a:r>
              <a:rPr lang="sk-SK" b="1" i="1" dirty="0" err="1" smtClean="0"/>
              <a:t>N</a:t>
            </a:r>
            <a:r>
              <a:rPr lang="sk-SK" i="1" dirty="0" err="1" smtClean="0"/>
              <a:t>ationale</a:t>
            </a:r>
            <a:r>
              <a:rPr lang="sk-SK" i="1" dirty="0" smtClean="0"/>
              <a:t> des </a:t>
            </a:r>
            <a:r>
              <a:rPr lang="sk-SK" b="1" i="1" dirty="0" err="1" smtClean="0"/>
              <a:t>C</a:t>
            </a:r>
            <a:r>
              <a:rPr lang="sk-SK" i="1" dirty="0" err="1" smtClean="0"/>
              <a:t>hemins</a:t>
            </a:r>
            <a:r>
              <a:rPr lang="sk-SK" i="1" dirty="0" smtClean="0"/>
              <a:t> de </a:t>
            </a:r>
            <a:r>
              <a:rPr lang="sk-SK" i="1" dirty="0" err="1" smtClean="0"/>
              <a:t>Fer</a:t>
            </a:r>
            <a:r>
              <a:rPr lang="sk-SK" i="1" dirty="0" smtClean="0"/>
              <a:t> </a:t>
            </a:r>
            <a:r>
              <a:rPr lang="sk-SK" b="1" i="1" dirty="0" err="1" smtClean="0"/>
              <a:t>B</a:t>
            </a:r>
            <a:r>
              <a:rPr lang="sk-SK" i="1" dirty="0" err="1" smtClean="0"/>
              <a:t>elges</a:t>
            </a:r>
            <a:r>
              <a:rPr lang="sk-SK" dirty="0" smtClean="0"/>
              <a:t>, nemýliť si s SNCF).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r. 1958 bola úplná sieť v štátnom vlastníctve. </a:t>
            </a:r>
            <a:endParaRPr lang="sk-SK" dirty="0" smtClean="0"/>
          </a:p>
          <a:p>
            <a:r>
              <a:rPr lang="sk-SK" dirty="0" smtClean="0"/>
              <a:t>5</a:t>
            </a:r>
            <a:r>
              <a:rPr lang="sk-SK" dirty="0" smtClean="0"/>
              <a:t>. mája 1935 SNCB/NMBS začali s elektrifikáciou na trati </a:t>
            </a:r>
            <a:r>
              <a:rPr lang="sk-SK" i="1" dirty="0" err="1" smtClean="0"/>
              <a:t>Brussel-Noord</a:t>
            </a:r>
            <a:r>
              <a:rPr lang="sk-SK" i="1" dirty="0" smtClean="0"/>
              <a:t>/</a:t>
            </a:r>
            <a:r>
              <a:rPr lang="sk-SK" i="1" dirty="0" err="1" smtClean="0"/>
              <a:t>Bruxelles-Nord</a:t>
            </a:r>
            <a:r>
              <a:rPr lang="sk-SK" dirty="0" smtClean="0"/>
              <a:t> – </a:t>
            </a:r>
            <a:r>
              <a:rPr lang="sk-SK" i="1" dirty="0" err="1" smtClean="0"/>
              <a:t>Antwerpen-Centraal</a:t>
            </a:r>
            <a:r>
              <a:rPr lang="sk-SK" dirty="0" smtClean="0"/>
              <a:t> (44 km).</a:t>
            </a:r>
          </a:p>
          <a:p>
            <a:r>
              <a:rPr lang="sk-SK" dirty="0" smtClean="0"/>
              <a:t>V nadväznosti na budovanie vysokorýchlostných tratí (LGV/HSL) Francúzska a Nemecka sa začala táto sieť budovať aj v Belgicku:</a:t>
            </a:r>
          </a:p>
          <a:p>
            <a:r>
              <a:rPr lang="sk-SK" dirty="0" smtClean="0"/>
              <a:t>LGV/HSL 1 – Brusel – </a:t>
            </a:r>
            <a:r>
              <a:rPr lang="sk-SK" dirty="0" err="1" smtClean="0"/>
              <a:t>Wannehain</a:t>
            </a:r>
            <a:r>
              <a:rPr lang="sk-SK" dirty="0" smtClean="0"/>
              <a:t> (št. hr. Francúzsko), v prevádzke od 14. decembra 1997</a:t>
            </a:r>
          </a:p>
          <a:p>
            <a:r>
              <a:rPr lang="sk-SK" dirty="0" smtClean="0"/>
              <a:t>LGV/HSL 2 – Brusel – </a:t>
            </a:r>
            <a:r>
              <a:rPr lang="sk-SK" dirty="0" err="1" smtClean="0"/>
              <a:t>Liége</a:t>
            </a:r>
            <a:r>
              <a:rPr lang="sk-SK" dirty="0" smtClean="0"/>
              <a:t>, v prevádzke od 15. decembra 2002</a:t>
            </a:r>
          </a:p>
          <a:p>
            <a:r>
              <a:rPr lang="sk-SK" dirty="0" smtClean="0"/>
              <a:t>LGV/HSL 3 – </a:t>
            </a:r>
            <a:r>
              <a:rPr lang="sk-SK" dirty="0" err="1" smtClean="0"/>
              <a:t>Liége</a:t>
            </a:r>
            <a:r>
              <a:rPr lang="sk-SK" dirty="0" smtClean="0"/>
              <a:t> – (št. hr. Nemecko), plánované sprevádzkovanie: 2009</a:t>
            </a:r>
          </a:p>
          <a:p>
            <a:r>
              <a:rPr lang="sk-SK" dirty="0" smtClean="0"/>
              <a:t>LGV/HSL 4 – Antverpy – (št. hr. Holandsko), plánované sprevádzkovanie: 2009</a:t>
            </a:r>
          </a:p>
          <a:p>
            <a:r>
              <a:rPr lang="sk-SK" dirty="0" smtClean="0"/>
              <a:t>Prevádzku na LGV/HSL zabezpečujú vlaky spoločností </a:t>
            </a:r>
            <a:r>
              <a:rPr lang="sk-SK" dirty="0" err="1" smtClean="0"/>
              <a:t>Thalys</a:t>
            </a:r>
            <a:r>
              <a:rPr lang="sk-SK" dirty="0" smtClean="0"/>
              <a:t>, </a:t>
            </a:r>
            <a:r>
              <a:rPr lang="sk-SK" dirty="0" err="1" smtClean="0"/>
              <a:t>Eurostar</a:t>
            </a:r>
            <a:r>
              <a:rPr lang="sk-SK" dirty="0" smtClean="0"/>
              <a:t>, ktorých spoločníkom sú aj SNCB/NMBS, nemecké ICE a francúzske TGV.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Od 90. rokov 20. storočia sa Belgicko delí na 3 jazykové spoločenstvá, 3 regióny, 10 provincií a obce.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najvyššom stupni tohto usporiadania je federálna vláda, ktorá riadi zahraničné veci, rozvojovú pomoc, obranu, políciu, ekonomické otázky, sociálne veci, energetiku, telekomunikácie a vedecký výskum. </a:t>
            </a:r>
            <a:endParaRPr lang="sk-SK" dirty="0" smtClean="0"/>
          </a:p>
          <a:p>
            <a:r>
              <a:rPr lang="sk-SK" dirty="0" smtClean="0"/>
              <a:t>Má </a:t>
            </a:r>
            <a:r>
              <a:rPr lang="sk-SK" dirty="0" smtClean="0"/>
              <a:t>obmedzené právomoci vo vzdelávaní, kultúre. </a:t>
            </a:r>
            <a:endParaRPr lang="sk-SK" dirty="0" smtClean="0"/>
          </a:p>
          <a:p>
            <a:r>
              <a:rPr lang="sk-SK" dirty="0" smtClean="0"/>
              <a:t>Federálna </a:t>
            </a:r>
            <a:r>
              <a:rPr lang="sk-SK" dirty="0" smtClean="0"/>
              <a:t>vláda kontroluje viac ako 90 percent daní.</a:t>
            </a:r>
            <a:endParaRPr lang="sk-SK" dirty="0"/>
          </a:p>
        </p:txBody>
      </p:sp>
      <p:pic>
        <p:nvPicPr>
          <p:cNvPr id="4" name="Obrázok 3" descr="images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45534" y="4800601"/>
            <a:ext cx="2398466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Demografia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Hustota zaľudnenia je v Belgicku jedna z najvyšších v Európe (342 ľudí na km</a:t>
            </a:r>
            <a:r>
              <a:rPr lang="sk-SK" baseline="30000" dirty="0" smtClean="0"/>
              <a:t>2</a:t>
            </a:r>
            <a:r>
              <a:rPr lang="sk-SK" dirty="0" smtClean="0"/>
              <a:t>). </a:t>
            </a:r>
            <a:endParaRPr lang="sk-SK" dirty="0" smtClean="0"/>
          </a:p>
          <a:p>
            <a:r>
              <a:rPr lang="sk-SK" dirty="0" smtClean="0"/>
              <a:t>Miesta </a:t>
            </a:r>
            <a:r>
              <a:rPr lang="sk-SK" dirty="0" smtClean="0"/>
              <a:t>s najvyššou hustotou obyvateľstva sú okolo Bruselu, Antverpy, </a:t>
            </a:r>
            <a:r>
              <a:rPr lang="sk-SK" dirty="0" err="1" smtClean="0"/>
              <a:t>Gentu</a:t>
            </a:r>
            <a:r>
              <a:rPr lang="sk-SK" dirty="0" smtClean="0"/>
              <a:t> a </a:t>
            </a:r>
            <a:r>
              <a:rPr lang="sk-SK" dirty="0" err="1" smtClean="0">
                <a:hlinkClick r:id="rId2" tooltip="Leuven"/>
              </a:rPr>
              <a:t>Leuvenu</a:t>
            </a:r>
            <a:r>
              <a:rPr lang="sk-SK" dirty="0" smtClean="0"/>
              <a:t>. Táto aglomerácia sa nazýva aj ako Flámsky diamant. </a:t>
            </a:r>
            <a:endParaRPr lang="sk-SK" dirty="0" smtClean="0"/>
          </a:p>
          <a:p>
            <a:r>
              <a:rPr lang="sk-SK" dirty="0" smtClean="0"/>
              <a:t>Ďalšími </a:t>
            </a:r>
            <a:r>
              <a:rPr lang="sk-SK" dirty="0" smtClean="0"/>
              <a:t>dôležitými sídelnými oblasťami sú </a:t>
            </a:r>
            <a:r>
              <a:rPr lang="sk-SK" dirty="0" err="1" smtClean="0"/>
              <a:t>Liege</a:t>
            </a:r>
            <a:r>
              <a:rPr lang="sk-SK" dirty="0" smtClean="0"/>
              <a:t>, </a:t>
            </a:r>
            <a:r>
              <a:rPr lang="sk-SK" dirty="0" err="1" smtClean="0"/>
              <a:t>Charleroi</a:t>
            </a:r>
            <a:r>
              <a:rPr lang="sk-SK" dirty="0" smtClean="0"/>
              <a:t>, </a:t>
            </a:r>
            <a:r>
              <a:rPr lang="sk-SK" dirty="0" err="1" smtClean="0">
                <a:hlinkClick r:id="rId3" tooltip="Kortrijk"/>
              </a:rPr>
              <a:t>Kortrijk</a:t>
            </a:r>
            <a:r>
              <a:rPr lang="sk-SK" dirty="0" smtClean="0"/>
              <a:t>, </a:t>
            </a:r>
            <a:r>
              <a:rPr lang="sk-SK" dirty="0" smtClean="0">
                <a:hlinkClick r:id="rId4" tooltip="Bruggy"/>
              </a:rPr>
              <a:t>Bruggy</a:t>
            </a:r>
            <a:r>
              <a:rPr lang="sk-SK" dirty="0" smtClean="0"/>
              <a:t>, </a:t>
            </a:r>
            <a:r>
              <a:rPr lang="sk-SK" dirty="0" err="1" smtClean="0">
                <a:hlinkClick r:id="rId5" tooltip="Hasselt"/>
              </a:rPr>
              <a:t>Hasselt</a:t>
            </a:r>
            <a:r>
              <a:rPr lang="sk-SK" dirty="0" smtClean="0"/>
              <a:t> a </a:t>
            </a:r>
            <a:r>
              <a:rPr lang="sk-SK" dirty="0" err="1" smtClean="0">
                <a:hlinkClick r:id="rId6" tooltip="Namur"/>
              </a:rPr>
              <a:t>Namur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Najmenšia </a:t>
            </a:r>
            <a:r>
              <a:rPr lang="sk-SK" dirty="0" smtClean="0"/>
              <a:t>hustota obyvateľstva je v Ardenách.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 2005 malo Flámsko 6 043 161, </a:t>
            </a:r>
            <a:endParaRPr lang="sk-SK" dirty="0" smtClean="0"/>
          </a:p>
          <a:p>
            <a:r>
              <a:rPr lang="sk-SK" dirty="0" err="1" smtClean="0"/>
              <a:t>Valónsko</a:t>
            </a:r>
            <a:r>
              <a:rPr lang="sk-SK" dirty="0" smtClean="0"/>
              <a:t> </a:t>
            </a:r>
            <a:r>
              <a:rPr lang="sk-SK" dirty="0" smtClean="0"/>
              <a:t>3 395 942 </a:t>
            </a:r>
            <a:endParaRPr lang="sk-SK" dirty="0" smtClean="0"/>
          </a:p>
          <a:p>
            <a:r>
              <a:rPr lang="sk-SK" dirty="0" smtClean="0"/>
              <a:t>Brusel </a:t>
            </a:r>
            <a:r>
              <a:rPr lang="sk-SK" dirty="0" smtClean="0"/>
              <a:t>1 006 749 obyvateľov.</a:t>
            </a:r>
          </a:p>
          <a:p>
            <a:r>
              <a:rPr lang="sk-SK" dirty="0" smtClean="0"/>
              <a:t>Až 97,3 % obyvateľov žije v mestách, čo radí krajinu medzi najviac </a:t>
            </a:r>
            <a:r>
              <a:rPr lang="sk-SK" dirty="0" smtClean="0">
                <a:hlinkClick r:id="rId7" tooltip="Urbanizácia"/>
              </a:rPr>
              <a:t>urbanizované</a:t>
            </a:r>
            <a:r>
              <a:rPr lang="sk-SK" dirty="0" smtClean="0"/>
              <a:t> na svete. </a:t>
            </a:r>
            <a:endParaRPr lang="sk-SK" dirty="0" smtClean="0"/>
          </a:p>
          <a:p>
            <a:r>
              <a:rPr lang="sk-SK" dirty="0" smtClean="0"/>
              <a:t>Najvýznamnejšie </a:t>
            </a:r>
            <a:r>
              <a:rPr lang="sk-SK" dirty="0" smtClean="0"/>
              <a:t>mestá </a:t>
            </a:r>
            <a:r>
              <a:rPr lang="sk-SK" dirty="0" smtClean="0"/>
              <a:t>sú</a:t>
            </a:r>
          </a:p>
          <a:p>
            <a:r>
              <a:rPr lang="sk-SK" dirty="0" smtClean="0"/>
              <a:t> </a:t>
            </a:r>
            <a:r>
              <a:rPr lang="sk-SK" dirty="0" smtClean="0"/>
              <a:t>Brusel (1 006 749</a:t>
            </a:r>
            <a:r>
              <a:rPr lang="sk-SK" dirty="0" smtClean="0"/>
              <a:t>)</a:t>
            </a:r>
          </a:p>
          <a:p>
            <a:r>
              <a:rPr lang="sk-SK" dirty="0" smtClean="0"/>
              <a:t>Antverpy </a:t>
            </a:r>
            <a:r>
              <a:rPr lang="sk-SK" dirty="0" smtClean="0"/>
              <a:t>(457 749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Gent</a:t>
            </a:r>
            <a:r>
              <a:rPr lang="sk-SK" dirty="0" smtClean="0"/>
              <a:t> </a:t>
            </a:r>
            <a:r>
              <a:rPr lang="sk-SK" dirty="0" smtClean="0"/>
              <a:t>(230 </a:t>
            </a:r>
            <a:r>
              <a:rPr lang="sk-SK" dirty="0" smtClean="0"/>
              <a:t>951) </a:t>
            </a:r>
          </a:p>
          <a:p>
            <a:r>
              <a:rPr lang="sk-SK" dirty="0" err="1" smtClean="0"/>
              <a:t>Charleroi</a:t>
            </a:r>
            <a:r>
              <a:rPr lang="sk-SK" dirty="0" smtClean="0"/>
              <a:t> </a:t>
            </a:r>
            <a:r>
              <a:rPr lang="sk-SK" dirty="0" smtClean="0"/>
              <a:t>(201 373</a:t>
            </a:r>
            <a:r>
              <a:rPr lang="sk-SK" dirty="0" smtClean="0"/>
              <a:t>)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Liege</a:t>
            </a:r>
            <a:r>
              <a:rPr lang="sk-SK" dirty="0" smtClean="0"/>
              <a:t> (185 574</a:t>
            </a:r>
            <a:r>
              <a:rPr lang="sk-SK" dirty="0" smtClean="0"/>
              <a:t>)</a:t>
            </a:r>
          </a:p>
          <a:p>
            <a:r>
              <a:rPr lang="sk-SK" dirty="0" err="1" smtClean="0"/>
              <a:t>Brugy</a:t>
            </a:r>
            <a:r>
              <a:rPr lang="sk-SK" dirty="0" smtClean="0"/>
              <a:t> </a:t>
            </a:r>
            <a:r>
              <a:rPr lang="sk-SK" dirty="0" smtClean="0"/>
              <a:t>(117 351</a:t>
            </a:r>
            <a:r>
              <a:rPr lang="sk-SK" dirty="0" smtClean="0"/>
              <a:t>)</a:t>
            </a:r>
            <a:endParaRPr lang="sk-SK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Viac ako 60 percent obyvateľov v krajine hovorí po holandsky, </a:t>
            </a:r>
            <a:endParaRPr lang="sk-SK" dirty="0" smtClean="0"/>
          </a:p>
          <a:p>
            <a:r>
              <a:rPr lang="sk-SK" dirty="0" smtClean="0"/>
              <a:t>32 </a:t>
            </a:r>
            <a:r>
              <a:rPr lang="sk-SK" dirty="0" smtClean="0"/>
              <a:t>percent francúzsky </a:t>
            </a:r>
            <a:endParaRPr lang="sk-SK" dirty="0" smtClean="0"/>
          </a:p>
          <a:p>
            <a:r>
              <a:rPr lang="sk-SK" dirty="0" smtClean="0"/>
              <a:t> 1 </a:t>
            </a:r>
            <a:r>
              <a:rPr lang="sk-SK" dirty="0" smtClean="0"/>
              <a:t>percento používa nemčinu. </a:t>
            </a:r>
            <a:endParaRPr lang="sk-SK" dirty="0" smtClean="0"/>
          </a:p>
          <a:p>
            <a:r>
              <a:rPr lang="sk-SK" dirty="0" smtClean="0"/>
              <a:t>Brusel </a:t>
            </a:r>
            <a:r>
              <a:rPr lang="sk-SK" dirty="0" smtClean="0"/>
              <a:t>je oficiálne dvojjazyčný (</a:t>
            </a:r>
            <a:r>
              <a:rPr lang="sk-SK" dirty="0" err="1" smtClean="0"/>
              <a:t>holandsko</a:t>
            </a:r>
            <a:r>
              <a:rPr lang="sk-SK" dirty="0" smtClean="0"/>
              <a:t> – francúzsky) a žije v ňom približne 8 % obyvateľov.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získaní samostatnosti sa Brusel zmenil z holandsky hovoriaceho mesta na francúzske, keďže jedinou oficiálnou rečou bola francúzština. </a:t>
            </a:r>
            <a:endParaRPr lang="sk-SK" dirty="0" smtClean="0"/>
          </a:p>
          <a:p>
            <a:r>
              <a:rPr lang="sk-SK" dirty="0" smtClean="0"/>
              <a:t>Dnes </a:t>
            </a:r>
            <a:r>
              <a:rPr lang="sk-SK" dirty="0" smtClean="0"/>
              <a:t>je viac ako 85 % jeho obyvateľov frankofónnych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Flámčina ako aj belgická francúzština sa v detailoch líšia od spisovnej holandčiny a francúzštiny. </a:t>
            </a:r>
            <a:endParaRPr lang="sk-SK" dirty="0" smtClean="0"/>
          </a:p>
          <a:p>
            <a:r>
              <a:rPr lang="sk-SK" dirty="0" smtClean="0"/>
              <a:t>Veľa </a:t>
            </a:r>
            <a:r>
              <a:rPr lang="sk-SK" dirty="0" smtClean="0"/>
              <a:t>ľudí rozpráva aj dialektmi flámčiny a vo </a:t>
            </a:r>
            <a:r>
              <a:rPr lang="sk-SK" dirty="0" err="1" smtClean="0"/>
              <a:t>Valónsku</a:t>
            </a:r>
            <a:r>
              <a:rPr lang="sk-SK" dirty="0" smtClean="0"/>
              <a:t> sa používajú dialekty francúzštiny </a:t>
            </a:r>
            <a:r>
              <a:rPr lang="sk-SK" dirty="0" err="1" smtClean="0"/>
              <a:t>Limburština</a:t>
            </a:r>
            <a:r>
              <a:rPr lang="sk-SK" dirty="0" smtClean="0"/>
              <a:t> a </a:t>
            </a:r>
            <a:r>
              <a:rPr lang="sk-SK" dirty="0" err="1" smtClean="0"/>
              <a:t>Pikardština</a:t>
            </a:r>
            <a:r>
              <a:rPr lang="sk-SK" dirty="0" smtClean="0"/>
              <a:t>.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Sekulárna ústava zabezpečuje slobodu vierovyznania a vláda rešpektuje toto právo aj v praxi. </a:t>
            </a:r>
            <a:endParaRPr lang="sk-SK" dirty="0" smtClean="0"/>
          </a:p>
          <a:p>
            <a:r>
              <a:rPr lang="sk-SK" dirty="0" smtClean="0"/>
              <a:t>Podľa </a:t>
            </a:r>
            <a:r>
              <a:rPr lang="sk-SK" dirty="0" smtClean="0"/>
              <a:t>štúdia z roku 2001 približne 47 % Belgičanov udáva katolícke vierovyznanie. Komunita moslimov má 3,5 %-</a:t>
            </a:r>
            <a:r>
              <a:rPr lang="sk-SK" dirty="0" err="1" smtClean="0"/>
              <a:t>né</a:t>
            </a:r>
            <a:r>
              <a:rPr lang="sk-SK" dirty="0" smtClean="0"/>
              <a:t> zastúpenie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Od získania nezávislosti mal katolicizmus silné postavenie v politickom vývoji krajiny cez </a:t>
            </a:r>
            <a:r>
              <a:rPr lang="sk-SK" dirty="0" err="1" smtClean="0"/>
              <a:t>kresťansko</a:t>
            </a:r>
            <a:r>
              <a:rPr lang="sk-SK" dirty="0" smtClean="0"/>
              <a:t> – demokratické strany. Toto pôsobenie bolo čiastočne kompenzované voľnomyšlienkárskymi a slobodomurárskymi hnutiami.</a:t>
            </a:r>
          </a:p>
          <a:p>
            <a:r>
              <a:rPr lang="sk-SK" dirty="0" smtClean="0"/>
              <a:t>Veľká väčšina Belgičanov sú Flámi a </a:t>
            </a:r>
            <a:r>
              <a:rPr lang="sk-SK" dirty="0" err="1" smtClean="0"/>
              <a:t>Valóni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Spolu </a:t>
            </a:r>
            <a:r>
              <a:rPr lang="sk-SK" dirty="0" smtClean="0"/>
              <a:t>tvoria okolo 85 % obyvateľstva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Ďalšie etnické skupiny z Európy sú Taliani, Francúzi a Nemci s 11,1 %. Severoafrickí imigranti, najmä Arabi z Maroka a Alžírska a tiež Turci tvoria 3 % celkovej populácie. </a:t>
            </a:r>
            <a:endParaRPr lang="sk-SK" dirty="0" smtClean="0"/>
          </a:p>
          <a:p>
            <a:r>
              <a:rPr lang="sk-SK" dirty="0" smtClean="0"/>
              <a:t>Odhaduje </a:t>
            </a:r>
            <a:r>
              <a:rPr lang="sk-SK" dirty="0" smtClean="0"/>
              <a:t>sa, že 98 % ľudí je gramotných. </a:t>
            </a:r>
            <a:endParaRPr lang="sk-SK" dirty="0" smtClean="0"/>
          </a:p>
          <a:p>
            <a:r>
              <a:rPr lang="sk-SK" dirty="0" smtClean="0"/>
              <a:t>Vzdelanie </a:t>
            </a:r>
            <a:r>
              <a:rPr lang="sk-SK" dirty="0" smtClean="0"/>
              <a:t>je povinné od 6 do 18 rokov, ale veľa Belgičanov študuje až do 23 rokov. Podľa OECD malo Belgicko v roku 1999 3. najvyšší počet 18 – 21 ročných so stredoškolským vzdelaním (42</a:t>
            </a:r>
            <a:r>
              <a:rPr lang="sk-SK" dirty="0" smtClean="0"/>
              <a:t>%).</a:t>
            </a:r>
          </a:p>
          <a:p>
            <a:r>
              <a:rPr lang="sk-SK" dirty="0" smtClean="0"/>
              <a:t> </a:t>
            </a:r>
            <a:r>
              <a:rPr lang="sk-SK" dirty="0" smtClean="0"/>
              <a:t>Napriek tomu však stúpa počet ľudí s funkčnou negramotnosťou.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Kultúra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Kultúrny život v Belgicku sa vždy sústreďoval okolo každej komunity. </a:t>
            </a:r>
            <a:endParaRPr lang="sk-SK" dirty="0" smtClean="0"/>
          </a:p>
          <a:p>
            <a:r>
              <a:rPr lang="sk-SK" dirty="0" smtClean="0"/>
              <a:t>Belgicko </a:t>
            </a:r>
            <a:r>
              <a:rPr lang="sk-SK" dirty="0" smtClean="0"/>
              <a:t>je dobre známe svojim výtvarným umením a architektúrou. </a:t>
            </a:r>
            <a:endParaRPr lang="sk-SK" dirty="0" smtClean="0"/>
          </a:p>
          <a:p>
            <a:r>
              <a:rPr lang="sk-SK" dirty="0" smtClean="0"/>
              <a:t>Región </a:t>
            </a:r>
            <a:r>
              <a:rPr lang="sk-SK" dirty="0" smtClean="0"/>
              <a:t>dnešného Belgicka bol územím významných umeleckých hnutí, ktoré mali významný vplyv na európske umenie. Z maliarov medzi najznámejších patria Flámi </a:t>
            </a:r>
            <a:r>
              <a:rPr lang="sk-SK" dirty="0" err="1" smtClean="0"/>
              <a:t>Pieter</a:t>
            </a:r>
            <a:r>
              <a:rPr lang="sk-SK" dirty="0" smtClean="0"/>
              <a:t> </a:t>
            </a:r>
            <a:r>
              <a:rPr lang="sk-SK" dirty="0" err="1" smtClean="0"/>
              <a:t>Brueghel</a:t>
            </a:r>
            <a:r>
              <a:rPr lang="sk-SK" dirty="0" smtClean="0"/>
              <a:t> starší (1525 – 1569), Peter Paul </a:t>
            </a:r>
            <a:r>
              <a:rPr lang="sk-SK" dirty="0" err="1" smtClean="0"/>
              <a:t>Rubens</a:t>
            </a:r>
            <a:r>
              <a:rPr lang="sk-SK" dirty="0" smtClean="0"/>
              <a:t> (1577 – 1640), surrealista René </a:t>
            </a:r>
            <a:r>
              <a:rPr lang="sk-SK" dirty="0" err="1" smtClean="0"/>
              <a:t>Magritte</a:t>
            </a:r>
            <a:r>
              <a:rPr lang="sk-SK" dirty="0" smtClean="0"/>
              <a:t> (1898 – 1867), skladateľ </a:t>
            </a:r>
            <a:r>
              <a:rPr lang="sk-SK" dirty="0" err="1" smtClean="0"/>
              <a:t>César</a:t>
            </a:r>
            <a:r>
              <a:rPr lang="sk-SK" dirty="0" smtClean="0"/>
              <a:t> </a:t>
            </a:r>
            <a:r>
              <a:rPr lang="sk-SK" dirty="0" err="1" smtClean="0"/>
              <a:t>Franck</a:t>
            </a:r>
            <a:r>
              <a:rPr lang="sk-SK" dirty="0" smtClean="0"/>
              <a:t> (1822 – 1890) a architekt Henry </a:t>
            </a:r>
            <a:r>
              <a:rPr lang="sk-SK" dirty="0" err="1" smtClean="0"/>
              <a:t>van</a:t>
            </a:r>
            <a:r>
              <a:rPr lang="sk-SK" dirty="0" smtClean="0"/>
              <a:t> de </a:t>
            </a:r>
            <a:r>
              <a:rPr lang="sk-SK" dirty="0" err="1" smtClean="0"/>
              <a:t>Velde</a:t>
            </a:r>
            <a:r>
              <a:rPr lang="sk-SK" dirty="0" smtClean="0"/>
              <a:t> (1863 – 1957).</a:t>
            </a:r>
            <a:endParaRPr lang="sk-SK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Slávni Belgičania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77500" lnSpcReduction="20000"/>
          </a:bodyPr>
          <a:lstStyle/>
          <a:p>
            <a:r>
              <a:rPr lang="sk-SK" dirty="0" err="1" smtClean="0"/>
              <a:t>Ambiorix</a:t>
            </a:r>
            <a:endParaRPr lang="sk-SK" dirty="0" smtClean="0"/>
          </a:p>
          <a:p>
            <a:r>
              <a:rPr lang="sk-SK" dirty="0" err="1" smtClean="0"/>
              <a:t>Leo</a:t>
            </a:r>
            <a:r>
              <a:rPr lang="sk-SK" dirty="0" smtClean="0"/>
              <a:t> </a:t>
            </a:r>
            <a:r>
              <a:rPr lang="sk-SK" dirty="0" err="1" smtClean="0"/>
              <a:t>Baekeland</a:t>
            </a:r>
            <a:endParaRPr lang="sk-SK" dirty="0" smtClean="0"/>
          </a:p>
          <a:p>
            <a:r>
              <a:rPr lang="sk-SK" dirty="0" smtClean="0"/>
              <a:t>Peter </a:t>
            </a:r>
            <a:r>
              <a:rPr lang="sk-SK" dirty="0" err="1" smtClean="0"/>
              <a:t>Benoit</a:t>
            </a:r>
            <a:endParaRPr lang="sk-SK" dirty="0" smtClean="0"/>
          </a:p>
          <a:p>
            <a:r>
              <a:rPr lang="sk-SK" dirty="0" err="1" smtClean="0"/>
              <a:t>Godfried</a:t>
            </a:r>
            <a:r>
              <a:rPr lang="sk-SK" dirty="0" smtClean="0"/>
              <a:t> </a:t>
            </a:r>
            <a:r>
              <a:rPr lang="sk-SK" dirty="0" err="1" smtClean="0"/>
              <a:t>van</a:t>
            </a:r>
            <a:r>
              <a:rPr lang="sk-SK" dirty="0" smtClean="0"/>
              <a:t> </a:t>
            </a:r>
            <a:r>
              <a:rPr lang="sk-SK" dirty="0" err="1" smtClean="0"/>
              <a:t>Bouillon</a:t>
            </a:r>
            <a:endParaRPr lang="sk-SK" dirty="0" smtClean="0"/>
          </a:p>
          <a:p>
            <a:r>
              <a:rPr lang="sk-SK" dirty="0" err="1" smtClean="0"/>
              <a:t>Jacques</a:t>
            </a:r>
            <a:r>
              <a:rPr lang="sk-SK" dirty="0" smtClean="0"/>
              <a:t> </a:t>
            </a:r>
            <a:r>
              <a:rPr lang="sk-SK" dirty="0" err="1" smtClean="0"/>
              <a:t>Brel</a:t>
            </a:r>
            <a:endParaRPr lang="sk-SK" dirty="0" smtClean="0"/>
          </a:p>
          <a:p>
            <a:r>
              <a:rPr lang="sk-SK" dirty="0" err="1" smtClean="0"/>
              <a:t>Pieter</a:t>
            </a:r>
            <a:r>
              <a:rPr lang="sk-SK" dirty="0" smtClean="0"/>
              <a:t> </a:t>
            </a:r>
            <a:r>
              <a:rPr lang="sk-SK" dirty="0" err="1" smtClean="0"/>
              <a:t>Breughel</a:t>
            </a:r>
            <a:endParaRPr lang="sk-SK" dirty="0" smtClean="0"/>
          </a:p>
          <a:p>
            <a:r>
              <a:rPr lang="sk-SK" dirty="0" err="1" smtClean="0"/>
              <a:t>Raymond</a:t>
            </a:r>
            <a:r>
              <a:rPr lang="sk-SK" dirty="0" smtClean="0"/>
              <a:t> </a:t>
            </a:r>
            <a:r>
              <a:rPr lang="sk-SK" dirty="0" err="1" smtClean="0"/>
              <a:t>Ceulemans</a:t>
            </a:r>
            <a:endParaRPr lang="sk-SK" dirty="0" smtClean="0"/>
          </a:p>
          <a:p>
            <a:r>
              <a:rPr lang="sk-SK" dirty="0" err="1" smtClean="0"/>
              <a:t>Hendrik</a:t>
            </a:r>
            <a:r>
              <a:rPr lang="sk-SK" dirty="0" smtClean="0"/>
              <a:t> </a:t>
            </a:r>
            <a:r>
              <a:rPr lang="sk-SK" dirty="0" err="1" smtClean="0"/>
              <a:t>Conscience</a:t>
            </a:r>
            <a:endParaRPr lang="sk-SK" dirty="0" smtClean="0"/>
          </a:p>
          <a:p>
            <a:r>
              <a:rPr lang="sk-SK" dirty="0" smtClean="0"/>
              <a:t>Adolf </a:t>
            </a:r>
            <a:r>
              <a:rPr lang="sk-SK" dirty="0" err="1" smtClean="0"/>
              <a:t>Daens</a:t>
            </a:r>
            <a:endParaRPr lang="sk-SK" dirty="0" smtClean="0"/>
          </a:p>
          <a:p>
            <a:r>
              <a:rPr lang="sk-SK" dirty="0" err="1" smtClean="0"/>
              <a:t>Jean-Claude</a:t>
            </a:r>
            <a:r>
              <a:rPr lang="sk-SK" dirty="0" smtClean="0"/>
              <a:t> </a:t>
            </a:r>
            <a:r>
              <a:rPr lang="sk-SK" dirty="0" err="1" smtClean="0"/>
              <a:t>van</a:t>
            </a:r>
            <a:r>
              <a:rPr lang="sk-SK" dirty="0" smtClean="0"/>
              <a:t> </a:t>
            </a:r>
            <a:r>
              <a:rPr lang="sk-SK" dirty="0" err="1" smtClean="0"/>
              <a:t>Damme</a:t>
            </a:r>
            <a:endParaRPr lang="sk-SK" dirty="0" smtClean="0"/>
          </a:p>
          <a:p>
            <a:r>
              <a:rPr lang="sk-SK" dirty="0" smtClean="0"/>
              <a:t>René </a:t>
            </a:r>
            <a:r>
              <a:rPr lang="sk-SK" dirty="0" err="1" smtClean="0"/>
              <a:t>Follet</a:t>
            </a:r>
            <a:endParaRPr lang="sk-SK" dirty="0" smtClean="0"/>
          </a:p>
          <a:p>
            <a:r>
              <a:rPr lang="sk-SK" dirty="0" err="1" smtClean="0"/>
              <a:t>César</a:t>
            </a:r>
            <a:r>
              <a:rPr lang="sk-SK" dirty="0" smtClean="0"/>
              <a:t> </a:t>
            </a:r>
            <a:r>
              <a:rPr lang="sk-SK" dirty="0" err="1" smtClean="0"/>
              <a:t>Franck</a:t>
            </a:r>
            <a:endParaRPr lang="sk-SK" dirty="0" smtClean="0"/>
          </a:p>
          <a:p>
            <a:r>
              <a:rPr lang="sk-SK" dirty="0" err="1" smtClean="0"/>
              <a:t>Hergé</a:t>
            </a:r>
            <a:endParaRPr lang="sk-SK" dirty="0" smtClean="0"/>
          </a:p>
          <a:p>
            <a:r>
              <a:rPr lang="sk-SK" dirty="0" err="1" smtClean="0"/>
              <a:t>Jacky</a:t>
            </a:r>
            <a:r>
              <a:rPr lang="sk-SK" dirty="0" smtClean="0"/>
              <a:t> </a:t>
            </a:r>
            <a:r>
              <a:rPr lang="sk-SK" dirty="0" err="1" smtClean="0"/>
              <a:t>Ickx</a:t>
            </a:r>
            <a:endParaRPr lang="sk-SK" dirty="0" smtClean="0"/>
          </a:p>
          <a:p>
            <a:r>
              <a:rPr lang="sk-SK" dirty="0" smtClean="0"/>
              <a:t>Paul </a:t>
            </a:r>
            <a:r>
              <a:rPr lang="sk-SK" dirty="0" err="1" smtClean="0"/>
              <a:t>Janssen</a:t>
            </a:r>
            <a:endParaRPr lang="sk-SK" dirty="0" smtClean="0"/>
          </a:p>
          <a:p>
            <a:r>
              <a:rPr lang="sk-SK" dirty="0" err="1" smtClean="0"/>
              <a:t>Henri</a:t>
            </a:r>
            <a:r>
              <a:rPr lang="sk-SK" dirty="0" smtClean="0"/>
              <a:t> La </a:t>
            </a:r>
            <a:r>
              <a:rPr lang="sk-SK" dirty="0" err="1" smtClean="0"/>
              <a:t>Fontaine</a:t>
            </a:r>
            <a:endParaRPr lang="sk-SK" dirty="0" smtClean="0"/>
          </a:p>
          <a:p>
            <a:r>
              <a:rPr lang="sk-SK" dirty="0" err="1" smtClean="0"/>
              <a:t>Gerardus</a:t>
            </a:r>
            <a:r>
              <a:rPr lang="sk-SK" dirty="0" smtClean="0"/>
              <a:t> </a:t>
            </a:r>
            <a:r>
              <a:rPr lang="sk-SK" dirty="0" err="1" smtClean="0"/>
              <a:t>Mercator</a:t>
            </a:r>
            <a:endParaRPr lang="sk-SK" dirty="0" smtClean="0"/>
          </a:p>
          <a:p>
            <a:r>
              <a:rPr lang="sk-SK" dirty="0" err="1" smtClean="0"/>
              <a:t>Eddy</a:t>
            </a:r>
            <a:r>
              <a:rPr lang="sk-SK" dirty="0" smtClean="0"/>
              <a:t> </a:t>
            </a:r>
            <a:r>
              <a:rPr lang="sk-SK" dirty="0" err="1" smtClean="0"/>
              <a:t>Merckx</a:t>
            </a:r>
            <a:endParaRPr lang="sk-SK" dirty="0" smtClean="0"/>
          </a:p>
          <a:p>
            <a:r>
              <a:rPr lang="sk-SK" dirty="0" smtClean="0"/>
              <a:t>Otec malomocných</a:t>
            </a:r>
          </a:p>
          <a:p>
            <a:r>
              <a:rPr lang="sk-SK" dirty="0" smtClean="0"/>
              <a:t>Paul </a:t>
            </a:r>
            <a:r>
              <a:rPr lang="sk-SK" dirty="0" err="1" smtClean="0"/>
              <a:t>Otlet</a:t>
            </a:r>
            <a:endParaRPr lang="sk-SK" dirty="0" smtClean="0"/>
          </a:p>
          <a:p>
            <a:r>
              <a:rPr lang="sk-SK" u="sng" dirty="0" smtClean="0"/>
              <a:t>Peter Paul </a:t>
            </a:r>
            <a:r>
              <a:rPr lang="sk-SK" u="sng" dirty="0" err="1" smtClean="0"/>
              <a:t>Rubens</a:t>
            </a:r>
            <a:endParaRPr lang="sk-SK" dirty="0" smtClean="0"/>
          </a:p>
          <a:p>
            <a:r>
              <a:rPr lang="sk-SK" dirty="0" err="1" smtClean="0"/>
              <a:t>Adolphe</a:t>
            </a:r>
            <a:r>
              <a:rPr lang="sk-SK" dirty="0" smtClean="0"/>
              <a:t> </a:t>
            </a:r>
            <a:r>
              <a:rPr lang="sk-SK" dirty="0" err="1" smtClean="0"/>
              <a:t>Sax</a:t>
            </a:r>
            <a:endParaRPr lang="sk-SK" dirty="0" smtClean="0"/>
          </a:p>
          <a:p>
            <a:r>
              <a:rPr lang="sk-SK" dirty="0" err="1" smtClean="0"/>
              <a:t>Georges</a:t>
            </a:r>
            <a:r>
              <a:rPr lang="sk-SK" dirty="0" smtClean="0"/>
              <a:t> </a:t>
            </a:r>
            <a:r>
              <a:rPr lang="sk-SK" dirty="0" err="1" smtClean="0"/>
              <a:t>Simenon</a:t>
            </a:r>
            <a:endParaRPr lang="sk-SK" dirty="0" smtClean="0"/>
          </a:p>
          <a:p>
            <a:r>
              <a:rPr lang="sk-SK" dirty="0" smtClean="0"/>
              <a:t>Simon </a:t>
            </a:r>
            <a:r>
              <a:rPr lang="sk-SK" dirty="0" err="1" smtClean="0"/>
              <a:t>Stevin</a:t>
            </a:r>
            <a:endParaRPr lang="sk-SK" dirty="0" smtClean="0"/>
          </a:p>
          <a:p>
            <a:r>
              <a:rPr lang="sk-SK" dirty="0" err="1" smtClean="0"/>
              <a:t>Toots</a:t>
            </a:r>
            <a:r>
              <a:rPr lang="sk-SK" dirty="0" smtClean="0"/>
              <a:t> </a:t>
            </a:r>
            <a:r>
              <a:rPr lang="sk-SK" dirty="0" err="1" smtClean="0"/>
              <a:t>Thielemans</a:t>
            </a:r>
            <a:endParaRPr lang="sk-SK" dirty="0" smtClean="0"/>
          </a:p>
          <a:p>
            <a:r>
              <a:rPr lang="sk-SK" dirty="0" err="1" smtClean="0"/>
              <a:t>Andreas</a:t>
            </a:r>
            <a:r>
              <a:rPr lang="sk-SK" dirty="0" smtClean="0"/>
              <a:t> </a:t>
            </a:r>
            <a:r>
              <a:rPr lang="sk-SK" dirty="0" err="1" smtClean="0"/>
              <a:t>Vesalius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van-damme-jean-claud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1752600"/>
            <a:ext cx="990600" cy="1303421"/>
          </a:xfrm>
          <a:prstGeom prst="rect">
            <a:avLst/>
          </a:prstGeom>
        </p:spPr>
      </p:pic>
      <p:pic>
        <p:nvPicPr>
          <p:cNvPr id="5" name="Obrázok 4" descr="images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4200" y="0"/>
            <a:ext cx="1295400" cy="1766455"/>
          </a:xfrm>
          <a:prstGeom prst="rect">
            <a:avLst/>
          </a:prstGeom>
        </p:spPr>
      </p:pic>
      <p:pic>
        <p:nvPicPr>
          <p:cNvPr id="6" name="Obrázok 5" descr="images (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34200" y="3048000"/>
            <a:ext cx="1676400" cy="1971675"/>
          </a:xfrm>
          <a:prstGeom prst="rect">
            <a:avLst/>
          </a:prstGeom>
        </p:spPr>
      </p:pic>
      <p:pic>
        <p:nvPicPr>
          <p:cNvPr id="7" name="Obrázok 6" descr="images (6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11807" y="5029200"/>
            <a:ext cx="1432193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30 528 km²</a:t>
            </a:r>
            <a:endParaRPr lang="sk-SK" dirty="0" smtClean="0"/>
          </a:p>
          <a:p>
            <a:r>
              <a:rPr lang="sk-SK" dirty="0" smtClean="0"/>
              <a:t>Počet obyv</a:t>
            </a:r>
            <a:r>
              <a:rPr lang="sk-SK" dirty="0" smtClean="0"/>
              <a:t>.:</a:t>
            </a:r>
            <a:r>
              <a:rPr lang="sk-SK" dirty="0" smtClean="0"/>
              <a:t>10 364 388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mesto:Brusel</a:t>
            </a:r>
            <a:r>
              <a:rPr lang="sk-SK" dirty="0" smtClean="0"/>
              <a:t> </a:t>
            </a:r>
            <a:endParaRPr lang="sk-SK" dirty="0" smtClean="0"/>
          </a:p>
          <a:p>
            <a:r>
              <a:rPr lang="sk-SK" dirty="0" smtClean="0"/>
              <a:t>Mena :</a:t>
            </a:r>
            <a:r>
              <a:rPr lang="sk-SK" dirty="0" smtClean="0"/>
              <a:t>Euro</a:t>
            </a:r>
            <a:r>
              <a:rPr lang="sk-SK" dirty="0" smtClean="0"/>
              <a:t> (€) (= 100 centov) (EUR)</a:t>
            </a:r>
            <a:endParaRPr lang="sk-SK" dirty="0" smtClean="0"/>
          </a:p>
          <a:p>
            <a:r>
              <a:rPr lang="sk-SK" dirty="0" err="1" smtClean="0"/>
              <a:t>Jazyky:</a:t>
            </a:r>
            <a:r>
              <a:rPr lang="sk-SK" dirty="0" err="1" smtClean="0"/>
              <a:t>holandčina</a:t>
            </a:r>
            <a:r>
              <a:rPr lang="sk-SK" dirty="0" smtClean="0"/>
              <a:t>, </a:t>
            </a:r>
            <a:r>
              <a:rPr lang="sk-SK" dirty="0" err="1" smtClean="0"/>
              <a:t>francúzština,nemčina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štátu:</a:t>
            </a:r>
            <a:r>
              <a:rPr lang="sk-SK" dirty="0" err="1" smtClean="0"/>
              <a:t>konštitučná</a:t>
            </a:r>
            <a:r>
              <a:rPr lang="sk-SK" dirty="0" smtClean="0"/>
              <a:t> monarchia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štátu:Albert</a:t>
            </a:r>
            <a:r>
              <a:rPr lang="sk-SK" dirty="0" smtClean="0"/>
              <a:t> II.</a:t>
            </a:r>
            <a:endParaRPr lang="sk-SK" dirty="0"/>
          </a:p>
        </p:txBody>
      </p:sp>
      <p:pic>
        <p:nvPicPr>
          <p:cNvPr id="4" name="Obrázok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1828800"/>
            <a:ext cx="2143125" cy="2143125"/>
          </a:xfrm>
          <a:prstGeom prst="rect">
            <a:avLst/>
          </a:prstGeom>
        </p:spPr>
      </p:pic>
      <p:pic>
        <p:nvPicPr>
          <p:cNvPr id="5" name="Obrázok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0"/>
            <a:ext cx="2476500" cy="1847850"/>
          </a:xfrm>
          <a:prstGeom prst="rect">
            <a:avLst/>
          </a:prstGeom>
        </p:spPr>
      </p:pic>
      <p:pic>
        <p:nvPicPr>
          <p:cNvPr id="6" name="Obrázok 5" descr="images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4400550"/>
            <a:ext cx="1828800" cy="24574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Galéria Miest</a:t>
            </a:r>
            <a:endParaRPr lang="sk-SK" dirty="0"/>
          </a:p>
        </p:txBody>
      </p:sp>
      <p:pic>
        <p:nvPicPr>
          <p:cNvPr id="4" name="Zástupný symbol obsahu 3" descr="belgium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71600"/>
            <a:ext cx="9144000" cy="5486400"/>
          </a:xfrm>
        </p:spPr>
      </p:pic>
      <p:pic>
        <p:nvPicPr>
          <p:cNvPr id="5" name="Obrázok 4" descr="brus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2971800"/>
            <a:ext cx="848920" cy="1162844"/>
          </a:xfrm>
          <a:prstGeom prst="rect">
            <a:avLst/>
          </a:prstGeom>
        </p:spPr>
      </p:pic>
      <p:pic>
        <p:nvPicPr>
          <p:cNvPr id="6" name="Obrázok 5" descr="Brugge-CanalRozenhoedkaa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1447800"/>
            <a:ext cx="1320800" cy="990600"/>
          </a:xfrm>
          <a:prstGeom prst="rect">
            <a:avLst/>
          </a:prstGeom>
        </p:spPr>
      </p:pic>
      <p:pic>
        <p:nvPicPr>
          <p:cNvPr id="7" name="Obrázok 6" descr="120px-Grote_Markt_at_night_(Antwerpen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1905000"/>
            <a:ext cx="1524000" cy="584200"/>
          </a:xfrm>
          <a:prstGeom prst="rect">
            <a:avLst/>
          </a:prstGeom>
        </p:spPr>
      </p:pic>
      <p:pic>
        <p:nvPicPr>
          <p:cNvPr id="8" name="Obrázok 7" descr="90px-Winkelstraat_Charleroi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14800" y="4267200"/>
            <a:ext cx="971550" cy="1295400"/>
          </a:xfrm>
          <a:prstGeom prst="rect">
            <a:avLst/>
          </a:prstGeom>
        </p:spPr>
      </p:pic>
      <p:pic>
        <p:nvPicPr>
          <p:cNvPr id="9" name="Obrázok 8" descr="120px-Ghent_-_centr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52600" y="2667000"/>
            <a:ext cx="1117600" cy="838200"/>
          </a:xfrm>
          <a:prstGeom prst="rect">
            <a:avLst/>
          </a:prstGeom>
        </p:spPr>
      </p:pic>
      <p:pic>
        <p:nvPicPr>
          <p:cNvPr id="10" name="Obrázok 9" descr="88px-Oostende_Europacentrum_0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04800" y="2362200"/>
            <a:ext cx="1117600" cy="1524000"/>
          </a:xfrm>
          <a:prstGeom prst="rect">
            <a:avLst/>
          </a:prstGeom>
        </p:spPr>
      </p:pic>
      <p:pic>
        <p:nvPicPr>
          <p:cNvPr id="11" name="Obrázok 10" descr="120px-Oude_Markt_Leuve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791200" y="2819400"/>
            <a:ext cx="1524000" cy="9398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</a:t>
            </a:r>
            <a:r>
              <a:rPr lang="sk-SK" smtClean="0"/>
              <a:t>je všetko.........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85000" lnSpcReduction="20000"/>
          </a:bodyPr>
          <a:lstStyle/>
          <a:p>
            <a:r>
              <a:rPr lang="sk-SK" dirty="0" smtClean="0"/>
              <a:t>Počas posledných dvoch tisícročí bolo územie Belgicka bohaté na demografické, politické a kultúrne zmeny. </a:t>
            </a:r>
            <a:endParaRPr lang="sk-SK" dirty="0" smtClean="0"/>
          </a:p>
          <a:p>
            <a:r>
              <a:rPr lang="sk-SK" dirty="0" smtClean="0"/>
              <a:t>Prvým </a:t>
            </a:r>
            <a:r>
              <a:rPr lang="sk-SK" dirty="0" smtClean="0"/>
              <a:t>dobre zdokumentovaným pohybom ľudí bolo dobytie územia </a:t>
            </a:r>
            <a:r>
              <a:rPr lang="sk-SK" dirty="0" smtClean="0">
                <a:hlinkClick r:id="rId2" tooltip="Rímska republika"/>
              </a:rPr>
              <a:t>Rímskou </a:t>
            </a:r>
            <a:r>
              <a:rPr lang="sk-SK" dirty="0" smtClean="0"/>
              <a:t>republikou počas 1. storočia pred Kr., nasledované v 5. </a:t>
            </a:r>
            <a:r>
              <a:rPr lang="sk-SK" dirty="0" smtClean="0"/>
              <a:t>storočí Frankami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925 bolo územie, ktoré predstavuje dnešné Belgicko, rozdelené medzi nemeckú a francúzsku ríšu. </a:t>
            </a:r>
          </a:p>
          <a:p>
            <a:r>
              <a:rPr lang="sk-SK" dirty="0" smtClean="0"/>
              <a:t>V 11. a 12. storočí na území dnešného Belgicka vznikli samostatné kniežatstvá </a:t>
            </a:r>
            <a:r>
              <a:rPr lang="sk-SK" dirty="0" err="1" smtClean="0"/>
              <a:t>Brabantsko</a:t>
            </a:r>
            <a:r>
              <a:rPr lang="sk-SK" dirty="0" smtClean="0"/>
              <a:t>, Flámsko, </a:t>
            </a:r>
            <a:r>
              <a:rPr lang="sk-SK" dirty="0" err="1" smtClean="0"/>
              <a:t>Hennegavsko</a:t>
            </a:r>
            <a:r>
              <a:rPr lang="sk-SK" dirty="0" smtClean="0"/>
              <a:t> a ďalšie.</a:t>
            </a:r>
          </a:p>
          <a:p>
            <a:r>
              <a:rPr lang="sk-SK" dirty="0" smtClean="0"/>
              <a:t>V rokoch 1364 – 1477 vládli </a:t>
            </a:r>
            <a:r>
              <a:rPr lang="sk-SK" dirty="0" err="1" smtClean="0"/>
              <a:t>Nizozemsku</a:t>
            </a:r>
            <a:r>
              <a:rPr lang="sk-SK" dirty="0" smtClean="0"/>
              <a:t> mocní burgundskí vojvodovia a v dôsledku toho bola oblasť zatiahnutá do dlhých a ukrutných bojov medzi Francúzskom a Anglickom známych ako Storočná vojna (1331 – 1453). </a:t>
            </a:r>
            <a:endParaRPr lang="sk-SK" dirty="0" smtClean="0"/>
          </a:p>
          <a:p>
            <a:r>
              <a:rPr lang="sk-SK" dirty="0" smtClean="0"/>
              <a:t>Táto </a:t>
            </a:r>
            <a:r>
              <a:rPr lang="sk-SK" dirty="0" smtClean="0"/>
              <a:t>oblasť, známa ako Burgundské </a:t>
            </a:r>
            <a:r>
              <a:rPr lang="sk-SK" dirty="0" err="1" smtClean="0"/>
              <a:t>Nizozemsko</a:t>
            </a:r>
            <a:r>
              <a:rPr lang="sk-SK" dirty="0" smtClean="0"/>
              <a:t>, získala určitý stupeň autonómie.</a:t>
            </a:r>
          </a:p>
          <a:p>
            <a:r>
              <a:rPr lang="sk-SK" dirty="0" smtClean="0"/>
              <a:t>Po smrti posledného burgundského vojvodu Karola Smelého (1433 – 1477) v bitke pri </a:t>
            </a:r>
            <a:r>
              <a:rPr lang="sk-SK" dirty="0" err="1" smtClean="0"/>
              <a:t>Nancy</a:t>
            </a:r>
            <a:r>
              <a:rPr lang="sk-SK" dirty="0" smtClean="0"/>
              <a:t> pripadlo </a:t>
            </a:r>
            <a:r>
              <a:rPr lang="sk-SK" dirty="0" err="1" smtClean="0"/>
              <a:t>Nizozemsko</a:t>
            </a:r>
            <a:r>
              <a:rPr lang="sk-SK" dirty="0" smtClean="0"/>
              <a:t> sobášom Karlovej dcéry Márie Burgundskej (1457 – 1482) s rakúskym Maximiliánom I. (1459 – 1519)Habsburgovcom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1516 zdedil ich vnuk Karol V. (1500 – 1558) španielsku korunu, čím sa vytvorilo spojenie medzi Rakúskom, Španielskom a </a:t>
            </a:r>
            <a:r>
              <a:rPr lang="sk-SK" dirty="0" err="1" smtClean="0"/>
              <a:t>Nizozemskom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228600" y="152400"/>
            <a:ext cx="8610600" cy="6553200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Protestantský vládca princ Viliam I. </a:t>
            </a:r>
            <a:r>
              <a:rPr lang="sk-SK" dirty="0" err="1" smtClean="0"/>
              <a:t>Oranžský</a:t>
            </a:r>
            <a:r>
              <a:rPr lang="sk-SK" dirty="0" smtClean="0"/>
              <a:t> (1533 – 1584) sa usiloval o nezávislosť pre celé španielske </a:t>
            </a:r>
            <a:r>
              <a:rPr lang="sk-SK" dirty="0" err="1" smtClean="0"/>
              <a:t>Nizozemsko</a:t>
            </a:r>
            <a:r>
              <a:rPr lang="sk-SK" dirty="0" smtClean="0"/>
              <a:t>, ale južné provincie (Belgicko) zostávali katolicizmu a španielskej vláde verné. </a:t>
            </a:r>
          </a:p>
          <a:p>
            <a:r>
              <a:rPr lang="sk-SK" dirty="0" smtClean="0"/>
              <a:t>V roku 1700, keď zomrel Karol II.(1661 – 1700), posledný zo španielskych Habsburgovcov, padla zostávajúca časť územia do francúzskych rúk. </a:t>
            </a:r>
          </a:p>
          <a:p>
            <a:r>
              <a:rPr lang="sk-SK" dirty="0" smtClean="0"/>
              <a:t>Rakúska vláda bola obnovená v roku 1748.</a:t>
            </a:r>
          </a:p>
          <a:p>
            <a:r>
              <a:rPr lang="sk-SK" dirty="0" smtClean="0"/>
              <a:t> Za habsburskej cisárovnej Márie Terézie (1740 – 1780) priniesla modernizácia poľnohospodárstva novú prosperitu a podnietila rozvoj nových priemyselných odvetví. </a:t>
            </a:r>
          </a:p>
          <a:p>
            <a:r>
              <a:rPr lang="sk-SK" dirty="0" smtClean="0"/>
              <a:t>V roku 1792 však vypukla vojna medzi revolučným Francúzskom a Rakúskom. </a:t>
            </a:r>
          </a:p>
          <a:p>
            <a:r>
              <a:rPr lang="sk-SK" dirty="0" smtClean="0"/>
              <a:t>V júni 1794 Francúzi Rakúsko porazili a Belgicko bolo Francúzskom anektované. </a:t>
            </a:r>
          </a:p>
          <a:p>
            <a:r>
              <a:rPr lang="sk-SK" dirty="0" smtClean="0"/>
              <a:t>Po Napoleonovej porážke pri </a:t>
            </a:r>
            <a:r>
              <a:rPr lang="sk-SK" dirty="0" err="1" smtClean="0"/>
              <a:t>Waterloo</a:t>
            </a:r>
            <a:r>
              <a:rPr lang="sk-SK" dirty="0" smtClean="0"/>
              <a:t> (v </a:t>
            </a:r>
            <a:r>
              <a:rPr lang="sk-SK" dirty="0" err="1" smtClean="0"/>
              <a:t>Brabantsku</a:t>
            </a:r>
            <a:r>
              <a:rPr lang="sk-SK" dirty="0" smtClean="0"/>
              <a:t> južne od Bruselu) spojil Viedenský kongres Belgicko a Holandsko. Konfliktné záujmy a odlišné vierovyznanie ale viedli k nepokojom.</a:t>
            </a:r>
          </a:p>
          <a:p>
            <a:r>
              <a:rPr lang="sk-SK" dirty="0" smtClean="0"/>
              <a:t>Po zvolení vojvodu Leopolda (1790 – 1865) zo </a:t>
            </a:r>
            <a:r>
              <a:rPr lang="sk-SK" dirty="0" err="1" smtClean="0"/>
              <a:t>sasko-coburského</a:t>
            </a:r>
            <a:r>
              <a:rPr lang="sk-SK" dirty="0" smtClean="0"/>
              <a:t> rodu prvým panovníkom nového kráľovstva vyhlásilo Belgicko roku1830 samostatnosť.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sk-SK" dirty="0" smtClean="0"/>
              <a:t>V snahe vytvoriť z Belgicka koloniálnu mocnosť získal kráľ </a:t>
            </a:r>
            <a:r>
              <a:rPr lang="sk-SK" dirty="0" smtClean="0"/>
              <a:t>Leopold II. (1835 – 1909) roku 1885 rozsiahle oblasti Konga v </a:t>
            </a:r>
            <a:r>
              <a:rPr lang="sk-SK" dirty="0" err="1" smtClean="0"/>
              <a:t>strednejAfrike</a:t>
            </a:r>
            <a:r>
              <a:rPr lang="sk-SK" dirty="0" smtClean="0"/>
              <a:t>. </a:t>
            </a:r>
          </a:p>
          <a:p>
            <a:r>
              <a:rPr lang="sk-SK" dirty="0" smtClean="0"/>
              <a:t>V roku 1908 sa táto oblasť stala Belgickým Kongom.</a:t>
            </a:r>
          </a:p>
          <a:p>
            <a:r>
              <a:rPr lang="sk-SK" dirty="0" smtClean="0"/>
              <a:t>Keď Nemecko v júli 1914 prepadlo Luxembursko, požiadalo Belgicko o priechod pre svoje vojská. Keď Belgičania odmietli, Nemecko okamžite na Belgicko zaútočilo. </a:t>
            </a:r>
          </a:p>
          <a:p>
            <a:r>
              <a:rPr lang="sk-SK" dirty="0" smtClean="0"/>
              <a:t>Bola okupovaná väčšina krajiny a na belgickej pôde sa odohral rad krvavých bitiek Prvej svetovej vojny (1914 – 1918).</a:t>
            </a:r>
          </a:p>
          <a:p>
            <a:r>
              <a:rPr lang="sk-SK" dirty="0" smtClean="0"/>
              <a:t> </a:t>
            </a:r>
            <a:r>
              <a:rPr lang="sk-SK" dirty="0" smtClean="0"/>
              <a:t>Za vojny prepadli belgické sily z Konga </a:t>
            </a:r>
            <a:r>
              <a:rPr lang="sk-SK" dirty="0" err="1" smtClean="0"/>
              <a:t>Ruandu-Urundi</a:t>
            </a:r>
            <a:r>
              <a:rPr lang="sk-SK" dirty="0" smtClean="0"/>
              <a:t> v Nemeckej východnej Afrike.</a:t>
            </a:r>
          </a:p>
          <a:p>
            <a:r>
              <a:rPr lang="sk-SK" dirty="0" smtClean="0"/>
              <a:t>V roku 1930 rozdelila Belgická vláda pod tlakom rastúceho flámskeho národného hnutia územie na francúzsky a flámsky hovoriacu oblasť. 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V máji 1940 začala ďalšia nemecká okupácia. </a:t>
            </a:r>
          </a:p>
          <a:p>
            <a:r>
              <a:rPr lang="sk-SK" dirty="0" smtClean="0"/>
              <a:t>Keď do Belgicka v auguste 1944 vstúpili spojenci, zabránili odbojári </a:t>
            </a:r>
            <a:r>
              <a:rPr lang="sk-SK" dirty="0" err="1" smtClean="0"/>
              <a:t>zničiťAntverpský</a:t>
            </a:r>
            <a:r>
              <a:rPr lang="sk-SK" dirty="0" smtClean="0"/>
              <a:t> prístav, ktorý potom slúžil ako životne dôležitá základňa pre postup spojencov na nemecké územie. </a:t>
            </a:r>
          </a:p>
          <a:p>
            <a:r>
              <a:rPr lang="sk-SK" dirty="0" smtClean="0"/>
              <a:t>Kráľ Leopold III., ktorého vláda bola značne nepopulárna, odstúpil v roku 1951 v prospech svojho syna </a:t>
            </a:r>
            <a:r>
              <a:rPr lang="sk-SK" dirty="0" err="1" smtClean="0"/>
              <a:t>Baudouina</a:t>
            </a:r>
            <a:r>
              <a:rPr lang="sk-SK" dirty="0" smtClean="0"/>
              <a:t> I. (1930 – 1993). </a:t>
            </a:r>
          </a:p>
          <a:p>
            <a:r>
              <a:rPr lang="sk-SK" dirty="0" smtClean="0"/>
              <a:t>V roku 1960poskytlo Belgicko nezávislosť Kongu a v roku 1962 aj </a:t>
            </a:r>
            <a:r>
              <a:rPr lang="sk-SK" dirty="0" err="1" smtClean="0"/>
              <a:t>Ruande-Urundi</a:t>
            </a:r>
            <a:r>
              <a:rPr lang="sk-SK" dirty="0" smtClean="0"/>
              <a:t> (dnes Rwanda a Burundi). </a:t>
            </a:r>
          </a:p>
          <a:p>
            <a:r>
              <a:rPr lang="sk-SK" dirty="0" smtClean="0"/>
              <a:t>V roku 1980 bola Flámsku a </a:t>
            </a:r>
            <a:r>
              <a:rPr lang="sk-SK" dirty="0" err="1" smtClean="0"/>
              <a:t>Valónsku</a:t>
            </a:r>
            <a:r>
              <a:rPr lang="sk-SK" dirty="0" smtClean="0"/>
              <a:t> poskytnutá čiastočná autonómia. </a:t>
            </a:r>
          </a:p>
          <a:p>
            <a:r>
              <a:rPr lang="sk-SK" dirty="0" smtClean="0"/>
              <a:t>Od roku 1948 tvorí Belgicko spolu s Holandskom a Luxemburskom colnú, od roku 1960 hospodársku úniu Benelux. </a:t>
            </a:r>
          </a:p>
          <a:p>
            <a:r>
              <a:rPr lang="sk-SK" dirty="0" smtClean="0"/>
              <a:t>Vo voľbách roku 1991 sa presadili do parlamentu flámski extrémni nacionalisti. </a:t>
            </a:r>
          </a:p>
          <a:p>
            <a:r>
              <a:rPr lang="sk-SK" dirty="0" smtClean="0"/>
              <a:t>Od roku 1993 je Belgicko federáciou.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Geografia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85000" lnSpcReduction="10000"/>
          </a:bodyPr>
          <a:lstStyle/>
          <a:p>
            <a:r>
              <a:rPr lang="sk-SK" dirty="0" smtClean="0"/>
              <a:t>Belgicko s rozlohou 30 528 km² má tri hlavné zemepisné regióny: </a:t>
            </a:r>
            <a:endParaRPr lang="sk-SK" dirty="0" smtClean="0"/>
          </a:p>
          <a:p>
            <a:r>
              <a:rPr lang="sk-SK" dirty="0" smtClean="0"/>
              <a:t>pobrežné </a:t>
            </a:r>
            <a:r>
              <a:rPr lang="sk-SK" dirty="0" smtClean="0"/>
              <a:t>planiny na severozápade, </a:t>
            </a:r>
            <a:endParaRPr lang="sk-SK" dirty="0" smtClean="0"/>
          </a:p>
          <a:p>
            <a:r>
              <a:rPr lang="sk-SK" dirty="0" smtClean="0"/>
              <a:t>centrálnu </a:t>
            </a:r>
            <a:r>
              <a:rPr lang="sk-SK" dirty="0" smtClean="0"/>
              <a:t>plošinu v strede krajiny </a:t>
            </a:r>
            <a:endParaRPr lang="sk-SK" dirty="0" smtClean="0"/>
          </a:p>
          <a:p>
            <a:r>
              <a:rPr lang="sk-SK" dirty="0" smtClean="0"/>
              <a:t>Ardenskú </a:t>
            </a:r>
            <a:r>
              <a:rPr lang="sk-SK" dirty="0" smtClean="0"/>
              <a:t>vysočinu na juhovýchode. </a:t>
            </a:r>
            <a:endParaRPr lang="sk-SK" dirty="0" smtClean="0"/>
          </a:p>
          <a:p>
            <a:r>
              <a:rPr lang="sk-SK" dirty="0" smtClean="0"/>
              <a:t>Pobrežné </a:t>
            </a:r>
            <a:r>
              <a:rPr lang="sk-SK" dirty="0" smtClean="0"/>
              <a:t>planiny sú tvorené najmä piesočnými dunami a </a:t>
            </a:r>
            <a:r>
              <a:rPr lang="sk-SK" dirty="0" err="1" smtClean="0"/>
              <a:t>poldrami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Centrálna plošina leží ďalej vo vnútrozemí. Je to rovná, pomaly sa dvíhajúca oblasť s mnohými úrodnými údoliami, zavlažovaná mnohými kanálmi. </a:t>
            </a:r>
            <a:endParaRPr lang="sk-SK" dirty="0" smtClean="0"/>
          </a:p>
          <a:p>
            <a:r>
              <a:rPr lang="sk-SK" dirty="0" smtClean="0"/>
              <a:t>Tretí </a:t>
            </a:r>
            <a:r>
              <a:rPr lang="sk-SK" dirty="0" smtClean="0"/>
              <a:t>región Arden, je hornatejší ako predchádzajúce. </a:t>
            </a:r>
            <a:endParaRPr lang="sk-SK" dirty="0" smtClean="0"/>
          </a:p>
          <a:p>
            <a:r>
              <a:rPr lang="sk-SK" dirty="0" smtClean="0"/>
              <a:t>Je </a:t>
            </a:r>
            <a:r>
              <a:rPr lang="sk-SK" dirty="0" smtClean="0"/>
              <a:t>to husto zalesnená kamenistá plošina, ktorá sa ťahá do severného Francúzska. Práve v tomto regióne môžeme nájsť väčšinu voľne žijúcich živočíchov. </a:t>
            </a:r>
            <a:endParaRPr lang="sk-SK" dirty="0" smtClean="0"/>
          </a:p>
          <a:p>
            <a:r>
              <a:rPr lang="sk-SK" dirty="0" smtClean="0"/>
              <a:t>Najvyšším </a:t>
            </a:r>
            <a:r>
              <a:rPr lang="sk-SK" dirty="0" smtClean="0"/>
              <a:t>bodom Belgicka je 694 metrov vysoký </a:t>
            </a:r>
            <a:r>
              <a:rPr lang="sk-SK" dirty="0" err="1" smtClean="0"/>
              <a:t>Botrange</a:t>
            </a:r>
            <a:r>
              <a:rPr lang="sk-SK" dirty="0" smtClean="0"/>
              <a:t>.</a:t>
            </a:r>
          </a:p>
          <a:p>
            <a:r>
              <a:rPr lang="sk-SK" dirty="0" smtClean="0"/>
              <a:t>Podnebie je mierne prímorské s vysokými zrážkami počas všetkých ročných období. </a:t>
            </a:r>
            <a:endParaRPr lang="sk-SK" dirty="0" smtClean="0"/>
          </a:p>
          <a:p>
            <a:r>
              <a:rPr lang="sk-SK" dirty="0" smtClean="0"/>
              <a:t>Priemerná </a:t>
            </a:r>
            <a:r>
              <a:rPr lang="sk-SK" dirty="0" smtClean="0"/>
              <a:t>teplota sa pohybuje v januári okolo 3 °C a v júli okolo 18 °C, pričom priemerné množstvo zrážok v januári je 65 milimetrov a v júli 78 milimetrov.</a:t>
            </a:r>
          </a:p>
          <a:p>
            <a:endParaRPr lang="sk-SK" dirty="0"/>
          </a:p>
        </p:txBody>
      </p:sp>
      <p:pic>
        <p:nvPicPr>
          <p:cNvPr id="5" name="Obrázok 4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9381" y="0"/>
            <a:ext cx="2034619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Životné prostredie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Environmentálne štúdie dokazujú, že Belgicko patrí v určitých ukazovateľoch medzi najznečistenejšie krajiny na svete. Medzi hlavné príčiny patrí:</a:t>
            </a:r>
          </a:p>
          <a:p>
            <a:r>
              <a:rPr lang="sk-SK" dirty="0" smtClean="0"/>
              <a:t>Belgicko je hlavná tranzitná krajina v Európskej únii</a:t>
            </a:r>
          </a:p>
          <a:p>
            <a:r>
              <a:rPr lang="sk-SK" dirty="0" smtClean="0"/>
              <a:t>významná pozícia ťažkého priemyslu, najmä hutníckeho a chemického</a:t>
            </a:r>
          </a:p>
          <a:p>
            <a:r>
              <a:rPr lang="sk-SK" dirty="0" smtClean="0"/>
              <a:t>Belgicko je položené medzi krajinami, ktoré sami spôsobujú zvyšovanie znečistenia (Nemecké Porúrie, Francúzsko a Holandsko)</a:t>
            </a:r>
          </a:p>
          <a:p>
            <a:r>
              <a:rPr lang="sk-SK" dirty="0" smtClean="0"/>
              <a:t>Belgická vláda nepodnikala dostatočne ráznu environmentálnu politiku</a:t>
            </a:r>
          </a:p>
          <a:p>
            <a:r>
              <a:rPr lang="sk-SK" dirty="0" smtClean="0"/>
              <a:t>podľa štúdie z roku 2003 sú belgické rieky najznečistenejšie v Európe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0" y="1219200"/>
            <a:ext cx="9144000" cy="56388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Belgicko je ľudovou konštitučnou monarchiou a parlamentnou demokraciou, ktorá sa zmenila po 2. svetovej vojne z unitárneho štátu na federáciu. </a:t>
            </a:r>
            <a:endParaRPr lang="sk-SK" dirty="0" smtClean="0"/>
          </a:p>
          <a:p>
            <a:r>
              <a:rPr lang="sk-SK" dirty="0" smtClean="0"/>
              <a:t>Dvojkomorový</a:t>
            </a:r>
            <a:r>
              <a:rPr lang="sk-SK" dirty="0" smtClean="0"/>
              <a:t> parlament sa skladá zo Senátu – horná komora a zo Snemovne reprezentantov – dolná komora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Senát je skôr zložený z priamo zvolených starších politikov a reprezentantov komunít a regiónov, zatiaľ čo do dolnej snemovne volia všetci Belgičania od 18. rokov pomerným systémom. </a:t>
            </a:r>
            <a:endParaRPr lang="sk-SK" dirty="0" smtClean="0"/>
          </a:p>
          <a:p>
            <a:r>
              <a:rPr lang="sk-SK" dirty="0" smtClean="0"/>
              <a:t>Belgicko </a:t>
            </a:r>
            <a:r>
              <a:rPr lang="sk-SK" dirty="0" smtClean="0"/>
              <a:t>je jedna z mála krajín, ktorá má povinnú volebnú účasť, čím má aj jednu z najvyšších volebných účastí na svete. </a:t>
            </a:r>
            <a:endParaRPr lang="sk-SK" dirty="0" smtClean="0"/>
          </a:p>
          <a:p>
            <a:r>
              <a:rPr lang="sk-SK" dirty="0" smtClean="0"/>
              <a:t>Federálna</a:t>
            </a:r>
            <a:r>
              <a:rPr lang="sk-SK" dirty="0" smtClean="0"/>
              <a:t> vláda, formálne vymenovaná kráľom, musí získať dostatočnú dôveru v dolnej komore parlamentu. Vláda je vedená ministerským predsedom. </a:t>
            </a:r>
            <a:endParaRPr lang="sk-SK" dirty="0" smtClean="0"/>
          </a:p>
          <a:p>
            <a:r>
              <a:rPr lang="sk-SK" dirty="0" smtClean="0"/>
              <a:t>Počet </a:t>
            </a:r>
            <a:r>
              <a:rPr lang="sk-SK" dirty="0" smtClean="0"/>
              <a:t>holandsky a francúzsky hovoriacich ministrov je rovnaký, tak ako to predpisuje ústava. Kráľovná, alebo kráľ je hlavou štátu, má však len limitované právomoci. </a:t>
            </a:r>
            <a:endParaRPr lang="sk-SK" dirty="0" smtClean="0"/>
          </a:p>
          <a:p>
            <a:r>
              <a:rPr lang="sk-SK" dirty="0" smtClean="0"/>
              <a:t>Reálnu </a:t>
            </a:r>
            <a:r>
              <a:rPr lang="sk-SK" dirty="0" smtClean="0"/>
              <a:t>výkonnú moc má premiér a rozličné vlády, ktoré spravujú krajinu. </a:t>
            </a:r>
            <a:endParaRPr lang="sk-SK" dirty="0" smtClean="0"/>
          </a:p>
          <a:p>
            <a:r>
              <a:rPr lang="sk-SK" dirty="0" smtClean="0"/>
              <a:t>Súdny </a:t>
            </a:r>
            <a:r>
              <a:rPr lang="sk-SK" dirty="0" smtClean="0"/>
              <a:t>systém je založený na občianskom práve, ktoré má korene v Napoleonovom </a:t>
            </a:r>
            <a:r>
              <a:rPr lang="sk-SK" dirty="0" err="1" smtClean="0"/>
              <a:t>Code</a:t>
            </a:r>
            <a:r>
              <a:rPr lang="sk-SK" dirty="0" smtClean="0"/>
              <a:t> civil.</a:t>
            </a:r>
          </a:p>
          <a:p>
            <a:r>
              <a:rPr lang="sk-SK" dirty="0" smtClean="0"/>
              <a:t>Belgické politické inštitúcie sú komplexné. Politická moc je zosúladená tak, aby sa zabezpečila reprezentácia jazykových komunít.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1970 sa veľké politické strany rozštiepili na veľké časti, ktoré zastupujú práve tieto komunity. </a:t>
            </a:r>
            <a:endParaRPr lang="sk-SK" dirty="0" smtClean="0"/>
          </a:p>
          <a:p>
            <a:r>
              <a:rPr lang="sk-SK" dirty="0" smtClean="0"/>
              <a:t>Hlavné </a:t>
            </a:r>
            <a:r>
              <a:rPr lang="sk-SK" dirty="0" smtClean="0"/>
              <a:t>strany v každej komunite patria do troch politických rodín: </a:t>
            </a:r>
            <a:endParaRPr lang="sk-SK" dirty="0" smtClean="0"/>
          </a:p>
          <a:p>
            <a:r>
              <a:rPr lang="sk-SK" dirty="0" smtClean="0"/>
              <a:t>pravicoví </a:t>
            </a:r>
            <a:r>
              <a:rPr lang="sk-SK" dirty="0" smtClean="0"/>
              <a:t>liberáli</a:t>
            </a:r>
            <a:r>
              <a:rPr lang="sk-SK" dirty="0" smtClean="0"/>
              <a:t>,</a:t>
            </a:r>
          </a:p>
          <a:p>
            <a:r>
              <a:rPr lang="sk-SK" dirty="0" smtClean="0"/>
              <a:t> kresťanskí </a:t>
            </a:r>
            <a:r>
              <a:rPr lang="sk-SK" dirty="0" smtClean="0"/>
              <a:t>demokrati</a:t>
            </a:r>
          </a:p>
          <a:p>
            <a:r>
              <a:rPr lang="sk-SK" dirty="0" smtClean="0"/>
              <a:t>sociálni </a:t>
            </a:r>
            <a:r>
              <a:rPr lang="sk-SK" dirty="0" smtClean="0"/>
              <a:t>demokrati. </a:t>
            </a:r>
            <a:endParaRPr lang="sk-SK" dirty="0" smtClean="0"/>
          </a:p>
          <a:p>
            <a:r>
              <a:rPr lang="sk-SK" dirty="0" smtClean="0"/>
              <a:t>Ďalšími </a:t>
            </a:r>
            <a:r>
              <a:rPr lang="sk-SK" dirty="0" smtClean="0"/>
              <a:t>stranami sú zelené strany a najmä vo flámsku nacionalistické a krajne pravicové strany. Politici sú ovplyvňovaní lobistickými skupinami, najmä odbormi, obchodnými komorami a zamestnávateľmi.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jetok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ajetok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ajetok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</TotalTime>
  <Words>378</Words>
  <Application>Microsoft Office PowerPoint</Application>
  <PresentationFormat>Prezentácia na obrazovke (4:3)</PresentationFormat>
  <Paragraphs>191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Majetok</vt:lpstr>
      <vt:lpstr>Belgicko</vt:lpstr>
      <vt:lpstr>Údaje </vt:lpstr>
      <vt:lpstr>Dejiny</vt:lpstr>
      <vt:lpstr>Snímka 4</vt:lpstr>
      <vt:lpstr>Snímka 5</vt:lpstr>
      <vt:lpstr>Snímka 6</vt:lpstr>
      <vt:lpstr>Geografia </vt:lpstr>
      <vt:lpstr>Životné prostredie</vt:lpstr>
      <vt:lpstr>Politika</vt:lpstr>
      <vt:lpstr>Snímka 10</vt:lpstr>
      <vt:lpstr>Ekonomika</vt:lpstr>
      <vt:lpstr>Snímka 12</vt:lpstr>
      <vt:lpstr>Doprava </vt:lpstr>
      <vt:lpstr>Administratíva</vt:lpstr>
      <vt:lpstr>Demografia</vt:lpstr>
      <vt:lpstr>Snímka 16</vt:lpstr>
      <vt:lpstr>Snímka 17</vt:lpstr>
      <vt:lpstr>Kultúra</vt:lpstr>
      <vt:lpstr>Slávni Belgičania</vt:lpstr>
      <vt:lpstr>Galéria Miest</vt:lpstr>
      <vt:lpstr>To je všetko.........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Belgicko</dc:title>
  <dc:creator>Student_02</dc:creator>
  <cp:lastModifiedBy>Student_02</cp:lastModifiedBy>
  <cp:revision>2</cp:revision>
  <dcterms:created xsi:type="dcterms:W3CDTF">2012-10-19T11:48:36Z</dcterms:created>
  <dcterms:modified xsi:type="dcterms:W3CDTF">2012-10-22T11:51:57Z</dcterms:modified>
</cp:coreProperties>
</file>