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68" r:id="rId16"/>
    <p:sldId id="269" r:id="rId17"/>
    <p:sldId id="272" r:id="rId1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8" name="Zástupný symbol čísla snímky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  <p:sp>
        <p:nvSpPr>
          <p:cNvPr id="9" name="Zástupný symbol päty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ľná forma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ľná forma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99953BC-5883-4E05-855C-C9319F3B70B0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C21CDBB-41F2-4821-BE0E-4A2533A08983}" type="slidenum">
              <a:rPr lang="sk-SK" smtClean="0"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Bielorusko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D.Maďoran</a:t>
            </a:r>
            <a:endParaRPr lang="sk-SK" dirty="0"/>
          </a:p>
        </p:txBody>
      </p:sp>
      <p:pic>
        <p:nvPicPr>
          <p:cNvPr id="4" name="Obrázok 3" descr="Flag_of_Belarus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231746" cy="1628800"/>
          </a:xfrm>
          <a:prstGeom prst="rect">
            <a:avLst/>
          </a:prstGeom>
        </p:spPr>
      </p:pic>
      <p:pic>
        <p:nvPicPr>
          <p:cNvPr id="5" name="Obrázok 4" descr="85px-Coat_of_arms_of_Belarus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47249" y="0"/>
            <a:ext cx="1196752" cy="1196752"/>
          </a:xfrm>
          <a:prstGeom prst="rect">
            <a:avLst/>
          </a:prstGeom>
        </p:spPr>
      </p:pic>
      <p:pic>
        <p:nvPicPr>
          <p:cNvPr id="6" name="Obrázok 5" descr="images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4039481"/>
            <a:ext cx="2555776" cy="28185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Povrch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Reliéf Bieloruska je málo členitý, prevažuje relatívne rovinatý terén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Najvyšším bodom je </a:t>
            </a:r>
            <a:r>
              <a:rPr lang="sk-SK" dirty="0" err="1" smtClean="0"/>
              <a:t>Hara</a:t>
            </a:r>
            <a:r>
              <a:rPr lang="sk-SK" dirty="0" smtClean="0"/>
              <a:t> </a:t>
            </a:r>
            <a:r>
              <a:rPr lang="sk-SK" dirty="0" err="1" smtClean="0"/>
              <a:t>Dziaržynskaja</a:t>
            </a:r>
            <a:r>
              <a:rPr lang="sk-SK" dirty="0" smtClean="0"/>
              <a:t> (po bielorusky: </a:t>
            </a:r>
            <a:r>
              <a:rPr lang="az-Cyrl-AZ" i="1" dirty="0" smtClean="0"/>
              <a:t>Гара Дзяржынская</a:t>
            </a:r>
            <a:r>
              <a:rPr lang="az-Cyrl-AZ" dirty="0" smtClean="0"/>
              <a:t>) </a:t>
            </a:r>
            <a:r>
              <a:rPr lang="sk-SK" dirty="0" smtClean="0"/>
              <a:t>vysoká 345 m. </a:t>
            </a:r>
            <a:endParaRPr lang="sk-SK" dirty="0" smtClean="0"/>
          </a:p>
          <a:p>
            <a:r>
              <a:rPr lang="sk-SK" dirty="0" smtClean="0"/>
              <a:t>Krajina </a:t>
            </a:r>
            <a:r>
              <a:rPr lang="sk-SK" dirty="0" smtClean="0"/>
              <a:t>je súčasťou Východoeurópskej nížiny. </a:t>
            </a:r>
            <a:endParaRPr lang="sk-SK" dirty="0" smtClean="0"/>
          </a:p>
          <a:p>
            <a:r>
              <a:rPr lang="sk-SK" dirty="0" smtClean="0"/>
              <a:t>Typickým </a:t>
            </a:r>
            <a:r>
              <a:rPr lang="sk-SK" dirty="0" smtClean="0"/>
              <a:t>krajinotvorným prvkom sú početné jazerá (okolo 11 000), ktorých plocha zväčša nepresahuje 0,5 km². </a:t>
            </a:r>
            <a:endParaRPr lang="sk-SK" dirty="0" smtClean="0"/>
          </a:p>
          <a:p>
            <a:r>
              <a:rPr lang="sk-SK" dirty="0" smtClean="0"/>
              <a:t>Lesy </a:t>
            </a:r>
            <a:r>
              <a:rPr lang="sk-SK" dirty="0" smtClean="0"/>
              <a:t>pokrývajú asi 34 % krajiny, panenský prales sa zachoval v </a:t>
            </a:r>
            <a:r>
              <a:rPr lang="sk-SK" dirty="0" err="1" smtClean="0"/>
              <a:t>Bielovežskej</a:t>
            </a:r>
            <a:r>
              <a:rPr lang="sk-SK" dirty="0" smtClean="0"/>
              <a:t> rezervácii (po bielorusky: </a:t>
            </a:r>
            <a:r>
              <a:rPr lang="az-Cyrl-AZ" i="1" dirty="0" smtClean="0"/>
              <a:t>Белавеская пушча</a:t>
            </a:r>
            <a:r>
              <a:rPr lang="az-Cyrl-AZ" dirty="0" smtClean="0"/>
              <a:t>, </a:t>
            </a:r>
            <a:r>
              <a:rPr lang="sk-SK" dirty="0" smtClean="0"/>
              <a:t>po poľsky: </a:t>
            </a:r>
            <a:r>
              <a:rPr lang="sk-SK" i="1" dirty="0" err="1" smtClean="0"/>
              <a:t>Puszcza</a:t>
            </a:r>
            <a:r>
              <a:rPr lang="sk-SK" i="1" dirty="0" smtClean="0"/>
              <a:t> </a:t>
            </a:r>
            <a:r>
              <a:rPr lang="sk-SK" i="1" dirty="0" err="1" smtClean="0"/>
              <a:t>Białowieska</a:t>
            </a:r>
            <a:r>
              <a:rPr lang="sk-SK" dirty="0" smtClean="0"/>
              <a:t>) v poľsko-bieloruskom pohraničí (na zozname svetového dedičstva UNESCO).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Podnebie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Bielorusko patrí do mierneho klimatického pásma, ktoré je ovplyvnené Baltským morom a Atlantickým oceánom. </a:t>
            </a:r>
            <a:endParaRPr lang="sk-SK" dirty="0" smtClean="0"/>
          </a:p>
          <a:p>
            <a:r>
              <a:rPr lang="sk-SK" dirty="0" smtClean="0"/>
              <a:t>Krajina </a:t>
            </a:r>
            <a:r>
              <a:rPr lang="sk-SK" dirty="0" smtClean="0"/>
              <a:t>má teplé letá a chladné zimy s relatívne malým počtom zrážok (546 – 693 mm). </a:t>
            </a:r>
            <a:endParaRPr lang="sk-SK" dirty="0" smtClean="0"/>
          </a:p>
          <a:p>
            <a:r>
              <a:rPr lang="sk-SK" dirty="0" smtClean="0"/>
              <a:t>Priemerná </a:t>
            </a:r>
            <a:r>
              <a:rPr lang="sk-SK" dirty="0" smtClean="0"/>
              <a:t>letná teplota neprekračuje 17,5 °C (júl) a zimná -7 °C (január).</a:t>
            </a: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Vodstvo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Bieloruské územie sa nachádza na rozvodí medzi Baltským a Čiernym morom. </a:t>
            </a:r>
            <a:endParaRPr lang="sk-SK" dirty="0" smtClean="0"/>
          </a:p>
          <a:p>
            <a:r>
              <a:rPr lang="sk-SK" dirty="0" smtClean="0"/>
              <a:t>Krajinou </a:t>
            </a:r>
            <a:r>
              <a:rPr lang="sk-SK" dirty="0" smtClean="0"/>
              <a:t>pretekajú tri významné vodné toky – </a:t>
            </a:r>
            <a:r>
              <a:rPr lang="sk-SK" dirty="0" err="1" smtClean="0"/>
              <a:t>Pripiať</a:t>
            </a:r>
            <a:r>
              <a:rPr lang="sk-SK" dirty="0" smtClean="0"/>
              <a:t> a Dneper (na 115 km tvorí bielorusko-ukrajinskú hranicu), </a:t>
            </a:r>
            <a:r>
              <a:rPr lang="sk-SK" dirty="0" err="1" smtClean="0"/>
              <a:t>Berezina</a:t>
            </a:r>
            <a:r>
              <a:rPr lang="sk-SK" dirty="0" smtClean="0"/>
              <a:t> a </a:t>
            </a:r>
            <a:r>
              <a:rPr lang="sk-SK" dirty="0" err="1" smtClean="0"/>
              <a:t>Sož</a:t>
            </a:r>
            <a:r>
              <a:rPr lang="sk-SK" dirty="0" smtClean="0"/>
              <a:t>, ktoré tečú do Čierneho mora a </a:t>
            </a:r>
            <a:endParaRPr lang="sk-SK" dirty="0" smtClean="0"/>
          </a:p>
          <a:p>
            <a:r>
              <a:rPr lang="sk-SK" dirty="0" smtClean="0"/>
              <a:t>rieky </a:t>
            </a:r>
            <a:r>
              <a:rPr lang="sk-SK" dirty="0" smtClean="0"/>
              <a:t>na severozápade – </a:t>
            </a:r>
            <a:r>
              <a:rPr lang="sk-SK" dirty="0" err="1" smtClean="0"/>
              <a:t>Nemunas</a:t>
            </a:r>
            <a:r>
              <a:rPr lang="sk-SK" dirty="0" smtClean="0"/>
              <a:t>, Západná </a:t>
            </a:r>
            <a:r>
              <a:rPr lang="sk-SK" dirty="0" err="1" smtClean="0"/>
              <a:t>Dvina</a:t>
            </a:r>
            <a:r>
              <a:rPr lang="sk-SK" dirty="0" smtClean="0"/>
              <a:t>, s </a:t>
            </a:r>
            <a:r>
              <a:rPr lang="sk-SK" dirty="0" err="1" smtClean="0"/>
              <a:t>Vilija</a:t>
            </a:r>
            <a:r>
              <a:rPr lang="sk-SK" dirty="0" smtClean="0"/>
              <a:t> a Západný Bug tečúce do Baltského mora.</a:t>
            </a:r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Administratíva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Bielorusko sa v súčasnosti delí na šesť oblastí a hlavné mesto Minsk, ktoré má osobitné postavenie a je zároveň centrom Minskej oblasti (</a:t>
            </a:r>
            <a:r>
              <a:rPr lang="az-Cyrl-AZ" dirty="0" smtClean="0"/>
              <a:t>Мінская вобласць) </a:t>
            </a:r>
            <a:r>
              <a:rPr lang="sk-SK" dirty="0" smtClean="0"/>
              <a:t>a Minského </a:t>
            </a:r>
            <a:r>
              <a:rPr lang="sk-SK" dirty="0" smtClean="0"/>
              <a:t>rajónu</a:t>
            </a:r>
          </a:p>
          <a:p>
            <a:endParaRPr lang="sk-SK" dirty="0"/>
          </a:p>
        </p:txBody>
      </p:sp>
      <p:pic>
        <p:nvPicPr>
          <p:cNvPr id="5" name="Obrázok 4" descr="500px-Belarus_provinces_blan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3356992"/>
            <a:ext cx="3050848" cy="259322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Politika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47500" lnSpcReduction="20000"/>
          </a:bodyPr>
          <a:lstStyle/>
          <a:p>
            <a:r>
              <a:rPr lang="sk-SK" dirty="0" smtClean="0"/>
              <a:t>Bielorusko je republika s prezidentským systémom vlády. Dvojkomorový parlament – Národné zhromaždenie (po bielorusky: </a:t>
            </a:r>
            <a:r>
              <a:rPr lang="vi-VN" i="1" dirty="0" smtClean="0"/>
              <a:t>Нацыянальны сход</a:t>
            </a:r>
            <a:r>
              <a:rPr lang="vi-VN" dirty="0" smtClean="0"/>
              <a:t>) – </a:t>
            </a:r>
            <a:r>
              <a:rPr lang="sk-SK" dirty="0" smtClean="0"/>
              <a:t>pozostáva zo 110 člennej Snemovne reprezentantov (po bielorusky: </a:t>
            </a:r>
            <a:r>
              <a:rPr lang="vi-VN" i="1" dirty="0" smtClean="0"/>
              <a:t>Палата прадстаўнікоў</a:t>
            </a:r>
            <a:r>
              <a:rPr lang="vi-VN" dirty="0" smtClean="0"/>
              <a:t>) </a:t>
            </a:r>
            <a:r>
              <a:rPr lang="sk-SK" dirty="0" smtClean="0"/>
              <a:t>a z Rady republiky (po bielorusky: </a:t>
            </a:r>
            <a:r>
              <a:rPr lang="vi-VN" i="1" dirty="0" smtClean="0"/>
              <a:t>Савет Рэспублікі</a:t>
            </a:r>
            <a:r>
              <a:rPr lang="vi-VN" dirty="0" smtClean="0"/>
              <a:t>), </a:t>
            </a:r>
            <a:r>
              <a:rPr lang="sk-SK" dirty="0" smtClean="0"/>
              <a:t>ktorá má 64 členov. </a:t>
            </a:r>
            <a:endParaRPr lang="sk-SK" dirty="0" smtClean="0"/>
          </a:p>
          <a:p>
            <a:r>
              <a:rPr lang="sk-SK" dirty="0" smtClean="0"/>
              <a:t>Poslanci </a:t>
            </a:r>
            <a:r>
              <a:rPr lang="sk-SK" dirty="0" smtClean="0"/>
              <a:t>dolnej komory sú volení vo všeobecných voľbách v jednomandátových obvodoch, z členov hornej komory sa 56 volí nepriamo a 8 menuje hlava štátu.</a:t>
            </a:r>
          </a:p>
          <a:p>
            <a:r>
              <a:rPr lang="sk-SK" dirty="0" smtClean="0"/>
              <a:t>V dolnej komore parlamentu v súčasnosti tvoria väčšinu nestraníci (98 kresiel), okrem toho je tu zastúpená Komunistická strana (8 kresiel), Agrárna strana (3 kreslá) a Liberálnodemokratická strana (1 kreslo). Opozičné strany ako Bieloruský ľudový front a Zjednotená občianska strana Bieloruska nezískali v ostatných voľbách ani jediného poslanca.</a:t>
            </a:r>
          </a:p>
          <a:p>
            <a:r>
              <a:rPr lang="sk-SK" dirty="0" smtClean="0"/>
              <a:t>V istých aspektoch sa javí súčasné Bielorusko ako zmenšenina voľakedajšieho Sovietskeho zväzu.</a:t>
            </a:r>
          </a:p>
          <a:p>
            <a:r>
              <a:rPr lang="sk-SK" dirty="0" smtClean="0"/>
              <a:t>Naďalej sa pestuje kult komunistických vodcov Lenina, </a:t>
            </a:r>
            <a:r>
              <a:rPr lang="sk-SK" dirty="0" err="1" smtClean="0"/>
              <a:t>Dzeržinského</a:t>
            </a:r>
            <a:r>
              <a:rPr lang="sk-SK" dirty="0" smtClean="0"/>
              <a:t> a iných.</a:t>
            </a:r>
          </a:p>
          <a:p>
            <a:r>
              <a:rPr lang="sk-SK" dirty="0" smtClean="0"/>
              <a:t>Oficiálna politická scéna a médiá sú pozoruhodne jednotné.</a:t>
            </a:r>
          </a:p>
          <a:p>
            <a:r>
              <a:rPr lang="sk-SK" dirty="0" smtClean="0"/>
              <a:t>Volebné výsledky sú nezvyčajne presvedčivé.</a:t>
            </a:r>
          </a:p>
          <a:p>
            <a:r>
              <a:rPr lang="sk-SK" dirty="0" smtClean="0"/>
              <a:t>Štát štedro dotuje sociálny systém.</a:t>
            </a:r>
          </a:p>
          <a:p>
            <a:r>
              <a:rPr lang="sk-SK" dirty="0" smtClean="0"/>
              <a:t>Od roku 1994 prezidentský úrad zastáva Alexander </a:t>
            </a:r>
            <a:r>
              <a:rPr lang="sk-SK" dirty="0" err="1" smtClean="0"/>
              <a:t>Lukašenko</a:t>
            </a:r>
            <a:r>
              <a:rPr lang="sk-SK" dirty="0" smtClean="0"/>
              <a:t> (po bielorusky </a:t>
            </a:r>
            <a:r>
              <a:rPr lang="vi-VN" i="1" dirty="0" smtClean="0"/>
              <a:t>Алякса́ндар Рыго́равіч Лукашэ́нка</a:t>
            </a:r>
            <a:r>
              <a:rPr lang="vi-VN" dirty="0" smtClean="0"/>
              <a:t>, </a:t>
            </a:r>
            <a:r>
              <a:rPr lang="sk-SK" dirty="0" smtClean="0"/>
              <a:t>známejší je však ruský variant jeho mena). Vo funkcii ho potvrdili ostatné voľby v roku 2010.</a:t>
            </a:r>
          </a:p>
          <a:p>
            <a:r>
              <a:rPr lang="sk-SK" dirty="0" smtClean="0"/>
              <a:t>Viaceré medzinárodné organizácie, vrátane OBSE, dlhodobo kritizujú politické pomery a označujú tunajšie voľby za neslobodné, vzhľadom na atmosféru v </a:t>
            </a:r>
            <a:r>
              <a:rPr lang="sk-SK" dirty="0" err="1" smtClean="0"/>
              <a:t>mediách</a:t>
            </a:r>
            <a:r>
              <a:rPr lang="sk-SK" dirty="0" smtClean="0"/>
              <a:t>, ktoré významne podporujú súčasnú vládnucu garnitúru</a:t>
            </a:r>
            <a:r>
              <a:rPr lang="sk-SK" dirty="0" smtClean="0"/>
              <a:t>.</a:t>
            </a:r>
          </a:p>
          <a:p>
            <a:r>
              <a:rPr lang="sk-SK" dirty="0" smtClean="0"/>
              <a:t> Rada Európy vylúčila Bielorusko ešte v roku 1997, keď sa pri referende a voľbách porušovali princípy demokracie. </a:t>
            </a:r>
            <a:endParaRPr lang="sk-SK" dirty="0" smtClean="0"/>
          </a:p>
          <a:p>
            <a:r>
              <a:rPr lang="sk-SK" dirty="0" smtClean="0"/>
              <a:t>Kritika </a:t>
            </a:r>
            <a:r>
              <a:rPr lang="sk-SK" dirty="0" smtClean="0"/>
              <a:t>sprevádzala aj prezidentské voľby v roku 2006 a 2010, v ktorých získal súčasný prezident </a:t>
            </a:r>
            <a:r>
              <a:rPr lang="sk-SK" dirty="0" err="1" smtClean="0"/>
              <a:t>Lukašenko</a:t>
            </a:r>
            <a:r>
              <a:rPr lang="sk-SK" dirty="0" smtClean="0"/>
              <a:t> 80 % hlasov. Z jeho súperov bol v roku 2006 najúspešnejší Alexander </a:t>
            </a:r>
            <a:r>
              <a:rPr lang="sk-SK" dirty="0" err="1" smtClean="0"/>
              <a:t>Milinkevič</a:t>
            </a:r>
            <a:r>
              <a:rPr lang="sk-SK" dirty="0" smtClean="0"/>
              <a:t> (6 %).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posledných voľbách sa opozícia nedokázala dohodnúť na spoločnom kandidátovi, a tak žiaden z deviatich vyzývateľov </a:t>
            </a:r>
            <a:r>
              <a:rPr lang="sk-SK" dirty="0" err="1" smtClean="0"/>
              <a:t>Lukašenka</a:t>
            </a:r>
            <a:r>
              <a:rPr lang="sk-SK" dirty="0" smtClean="0"/>
              <a:t> nezískal viac ako 3</a:t>
            </a:r>
            <a:r>
              <a:rPr lang="sk-SK" dirty="0" smtClean="0"/>
              <a:t>%.</a:t>
            </a:r>
          </a:p>
          <a:p>
            <a:r>
              <a:rPr lang="sk-SK" dirty="0" smtClean="0"/>
              <a:t> Spojené štáty </a:t>
            </a:r>
            <a:r>
              <a:rPr lang="sk-SK" dirty="0" err="1" smtClean="0"/>
              <a:t>americkézaraďujú</a:t>
            </a:r>
            <a:r>
              <a:rPr lang="sk-SK" dirty="0" smtClean="0"/>
              <a:t> krajinu medzi tzv. bašty tyranie.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Obyvateľstvo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Bielorusi-81,3%</a:t>
            </a:r>
          </a:p>
          <a:p>
            <a:r>
              <a:rPr lang="sk-SK" dirty="0" smtClean="0"/>
              <a:t>Rusi-11,3%</a:t>
            </a:r>
          </a:p>
          <a:p>
            <a:r>
              <a:rPr lang="sk-SK" dirty="0" smtClean="0"/>
              <a:t>Poliaci-3,9%</a:t>
            </a:r>
          </a:p>
          <a:p>
            <a:r>
              <a:rPr lang="sk-SK" dirty="0" smtClean="0"/>
              <a:t>Ukrajinci-2,3%</a:t>
            </a:r>
          </a:p>
          <a:p>
            <a:r>
              <a:rPr lang="sk-SK" dirty="0" smtClean="0"/>
              <a:t>Židia-0,28%</a:t>
            </a:r>
          </a:p>
          <a:p>
            <a:r>
              <a:rPr lang="sk-SK" dirty="0" smtClean="0"/>
              <a:t>a iní.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Náboženstvo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Pravoslávni:60-70%</a:t>
            </a:r>
          </a:p>
          <a:p>
            <a:r>
              <a:rPr lang="sk-SK" dirty="0" smtClean="0"/>
              <a:t>Katolíci:15-20%</a:t>
            </a:r>
          </a:p>
          <a:p>
            <a:r>
              <a:rPr lang="sk-SK" dirty="0" smtClean="0"/>
              <a:t>Protestanti-Uniati:5-10%</a:t>
            </a:r>
          </a:p>
          <a:p>
            <a:r>
              <a:rPr lang="sk-SK" dirty="0" smtClean="0"/>
              <a:t>Ateisti:15-20%</a:t>
            </a:r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 je všetko.....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Údaje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Rozloha:</a:t>
            </a:r>
            <a:r>
              <a:rPr lang="sk-SK" dirty="0" smtClean="0"/>
              <a:t>207 595 km²</a:t>
            </a:r>
            <a:endParaRPr lang="sk-SK" dirty="0" smtClean="0"/>
          </a:p>
          <a:p>
            <a:r>
              <a:rPr lang="sk-SK" dirty="0" smtClean="0"/>
              <a:t>Počet obyv.:</a:t>
            </a:r>
            <a:r>
              <a:rPr lang="sk-SK" dirty="0" smtClean="0"/>
              <a:t>9 481 100</a:t>
            </a:r>
            <a:endParaRPr lang="sk-SK" dirty="0" smtClean="0"/>
          </a:p>
          <a:p>
            <a:r>
              <a:rPr lang="sk-SK" dirty="0" err="1" smtClean="0"/>
              <a:t>Hl.Mesto:Minsk</a:t>
            </a:r>
            <a:endParaRPr lang="sk-SK" dirty="0" smtClean="0"/>
          </a:p>
          <a:p>
            <a:r>
              <a:rPr lang="sk-SK" dirty="0" err="1" smtClean="0"/>
              <a:t>Mena:</a:t>
            </a:r>
            <a:r>
              <a:rPr lang="sk-SK" u="sng" dirty="0" err="1" smtClean="0"/>
              <a:t>bieloruský</a:t>
            </a:r>
            <a:r>
              <a:rPr lang="sk-SK" u="sng" dirty="0" smtClean="0"/>
              <a:t> rubeľ</a:t>
            </a:r>
            <a:r>
              <a:rPr lang="sk-SK" dirty="0" smtClean="0"/>
              <a:t> = 100 kopejok (BYR)</a:t>
            </a:r>
            <a:br>
              <a:rPr lang="sk-SK" dirty="0" smtClean="0"/>
            </a:br>
            <a:endParaRPr lang="sk-SK" dirty="0" smtClean="0"/>
          </a:p>
          <a:p>
            <a:r>
              <a:rPr lang="sk-SK" dirty="0" smtClean="0"/>
              <a:t>Jazyky: bieloruština</a:t>
            </a:r>
            <a:r>
              <a:rPr lang="sk-SK" dirty="0" smtClean="0"/>
              <a:t>, ruština</a:t>
            </a:r>
            <a:endParaRPr lang="sk-SK" dirty="0" smtClean="0"/>
          </a:p>
          <a:p>
            <a:r>
              <a:rPr lang="sk-SK" dirty="0" smtClean="0"/>
              <a:t>Forma </a:t>
            </a:r>
            <a:r>
              <a:rPr lang="sk-SK" dirty="0" err="1" smtClean="0"/>
              <a:t>vlády:</a:t>
            </a:r>
            <a:r>
              <a:rPr lang="sk-SK" dirty="0" err="1" smtClean="0"/>
              <a:t>republika</a:t>
            </a:r>
            <a:endParaRPr lang="sk-SK" dirty="0" smtClean="0"/>
          </a:p>
          <a:p>
            <a:r>
              <a:rPr lang="sk-SK" dirty="0" smtClean="0"/>
              <a:t>Hlava </a:t>
            </a:r>
            <a:r>
              <a:rPr lang="sk-SK" dirty="0" err="1" smtClean="0"/>
              <a:t>štátu:</a:t>
            </a:r>
            <a:r>
              <a:rPr lang="sk-SK" u="sng" dirty="0" err="1" smtClean="0"/>
              <a:t>Alexandr</a:t>
            </a:r>
            <a:r>
              <a:rPr lang="sk-SK" u="sng" dirty="0" smtClean="0"/>
              <a:t> </a:t>
            </a:r>
            <a:r>
              <a:rPr lang="sk-SK" u="sng" dirty="0" err="1" smtClean="0"/>
              <a:t>Grigorievič</a:t>
            </a:r>
            <a:r>
              <a:rPr lang="sk-SK" u="sng" dirty="0" smtClean="0"/>
              <a:t> </a:t>
            </a:r>
            <a:r>
              <a:rPr lang="sk-SK" u="sng" dirty="0" err="1" smtClean="0"/>
              <a:t>Lukašenko</a:t>
            </a: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V 7. - 6. storočí </a:t>
            </a:r>
            <a:r>
              <a:rPr lang="sk-SK" dirty="0" err="1" smtClean="0"/>
              <a:t>pr</a:t>
            </a:r>
            <a:r>
              <a:rPr lang="sk-SK" dirty="0" smtClean="0"/>
              <a:t>. Kr. sa z južnej oblasti Európy na územie Bieloruska presunuli staroslovanské kmene, prívrženci tzv. </a:t>
            </a:r>
            <a:r>
              <a:rPr lang="sk-SK" dirty="0" err="1" smtClean="0"/>
              <a:t>milohradskej</a:t>
            </a:r>
            <a:r>
              <a:rPr lang="sk-SK" dirty="0" smtClean="0"/>
              <a:t> kultúry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1. storočí </a:t>
            </a:r>
            <a:r>
              <a:rPr lang="sk-SK" dirty="0" err="1" smtClean="0"/>
              <a:t>pr</a:t>
            </a:r>
            <a:r>
              <a:rPr lang="sk-SK" dirty="0" smtClean="0"/>
              <a:t>. Kr. sa na tomto území objavili predstavitelia druhej slovanskej skupiny - tzv. </a:t>
            </a:r>
            <a:r>
              <a:rPr lang="sk-SK" dirty="0" err="1" smtClean="0"/>
              <a:t>Zarubineckej</a:t>
            </a:r>
            <a:r>
              <a:rPr lang="sk-SK" dirty="0" smtClean="0"/>
              <a:t> kultúry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Slovanské kmene, ktoré sem v tomto období prišli postupne asimilovali susedné baltské. </a:t>
            </a:r>
            <a:endParaRPr lang="sk-SK" dirty="0" smtClean="0"/>
          </a:p>
          <a:p>
            <a:r>
              <a:rPr lang="sk-SK" dirty="0" smtClean="0"/>
              <a:t>V</a:t>
            </a:r>
            <a:r>
              <a:rPr lang="sk-SK" dirty="0" smtClean="0"/>
              <a:t> 9. storočí sa </a:t>
            </a:r>
            <a:r>
              <a:rPr lang="sk-SK" dirty="0" err="1" smtClean="0"/>
              <a:t>Polacké</a:t>
            </a:r>
            <a:r>
              <a:rPr lang="sk-SK" dirty="0" smtClean="0"/>
              <a:t>, </a:t>
            </a:r>
            <a:r>
              <a:rPr lang="sk-SK" dirty="0" err="1" smtClean="0"/>
              <a:t>Turovo-Pinské</a:t>
            </a:r>
            <a:r>
              <a:rPr lang="sk-SK" dirty="0" smtClean="0"/>
              <a:t>, a Smolenské kniežatstvo stali súčasťou Kyjevskej Rusi.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Po nájazde Tatárov v rokoch 1237 - 1240 sa územie Bieloruska dostalo pod správu Litovského </a:t>
            </a:r>
            <a:r>
              <a:rPr lang="sk-SK" dirty="0" err="1" smtClean="0"/>
              <a:t>veľkokniežatstva</a:t>
            </a:r>
            <a:r>
              <a:rPr lang="sk-SK" dirty="0" smtClean="0"/>
              <a:t> a s jeho </a:t>
            </a:r>
            <a:r>
              <a:rPr lang="sk-SK" dirty="0" err="1" smtClean="0"/>
              <a:t>feudálmiBielorusi</a:t>
            </a:r>
            <a:r>
              <a:rPr lang="sk-SK" dirty="0" smtClean="0"/>
              <a:t> vstúpili do zväzu, bojujúcemu proti spoločným nepriateľom - Tatárom na východe a nemeckým rytierom na západe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Od začiatku14. storočia sa miestne kmene začali zjednocovať do jedného národa.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nemeckých kronikách sa v tomto období začal objavoval termín „Biela Rus“.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roku 1386 sa litovské veľkoknieža </a:t>
            </a:r>
            <a:r>
              <a:rPr lang="sk-SK" dirty="0" err="1" smtClean="0"/>
              <a:t>Jogail</a:t>
            </a:r>
            <a:r>
              <a:rPr lang="sk-SK" dirty="0" smtClean="0"/>
              <a:t> stalo poľským kráľom a tým si získalo vládu v obrovskom štáte (Litovské </a:t>
            </a:r>
            <a:r>
              <a:rPr lang="sk-SK" dirty="0" err="1" smtClean="0"/>
              <a:t>veľkokniežatstvo</a:t>
            </a:r>
            <a:r>
              <a:rPr lang="sk-SK" dirty="0" smtClean="0"/>
              <a:t>), do ktorého patrili všetky baltské a slovanské národy</a:t>
            </a:r>
            <a:r>
              <a:rPr lang="sk-SK" dirty="0" smtClean="0"/>
              <a:t>.</a:t>
            </a:r>
          </a:p>
          <a:p>
            <a:r>
              <a:rPr lang="sk-SK" dirty="0" smtClean="0"/>
              <a:t> Bieloruština (</a:t>
            </a:r>
            <a:r>
              <a:rPr lang="sk-SK" dirty="0" err="1" smtClean="0"/>
              <a:t>staroruština</a:t>
            </a:r>
            <a:r>
              <a:rPr lang="sk-SK" dirty="0" smtClean="0"/>
              <a:t>) bola štátnym a diplomatickým jazykom Litvy až do vzniku Poľsko-litovského štátu v roku 1569.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Po uzatvorení poľsko-litovskej únie sa rozšíril vplyv Poľska na území Bieloruska. </a:t>
            </a:r>
            <a:endParaRPr lang="sk-SK" dirty="0" smtClean="0"/>
          </a:p>
          <a:p>
            <a:r>
              <a:rPr lang="sk-SK" dirty="0" smtClean="0"/>
              <a:t>Zmenili </a:t>
            </a:r>
            <a:r>
              <a:rPr lang="sk-SK" dirty="0" smtClean="0"/>
              <a:t>sa cirkevné a spoločenské inštitúcie a </a:t>
            </a:r>
            <a:r>
              <a:rPr lang="sk-SK" dirty="0" err="1" smtClean="0"/>
              <a:t>právoslávna</a:t>
            </a:r>
            <a:r>
              <a:rPr lang="sk-SK" dirty="0" smtClean="0"/>
              <a:t> cirkev, ktorá dovtedy predstavovala nosné náboženstvo v krajine bola </a:t>
            </a:r>
            <a:r>
              <a:rPr lang="sk-SK" dirty="0" err="1" smtClean="0"/>
              <a:t>Brestskou</a:t>
            </a:r>
            <a:r>
              <a:rPr lang="sk-SK" dirty="0" smtClean="0"/>
              <a:t> úniou uzatvorenou v roku 1596 zrušená a pretvorená na </a:t>
            </a:r>
            <a:r>
              <a:rPr lang="sk-SK" dirty="0" err="1" smtClean="0"/>
              <a:t>uniatskú</a:t>
            </a:r>
            <a:r>
              <a:rPr lang="sk-SK" dirty="0" smtClean="0"/>
              <a:t>, ktorej bohoslužba mala znaky byzantských rituálov, riadila sa však rímskokatolíckymi dogmami a bola spravovaná pápežom. </a:t>
            </a:r>
            <a:endParaRPr lang="sk-SK" dirty="0" smtClean="0"/>
          </a:p>
          <a:p>
            <a:r>
              <a:rPr lang="sk-SK" dirty="0" smtClean="0"/>
              <a:t>Poľský </a:t>
            </a:r>
            <a:r>
              <a:rPr lang="sk-SK" dirty="0" err="1" smtClean="0"/>
              <a:t>vlpyv</a:t>
            </a:r>
            <a:r>
              <a:rPr lang="sk-SK" dirty="0" smtClean="0"/>
              <a:t> sa rozšíril aj v </a:t>
            </a:r>
            <a:r>
              <a:rPr lang="sk-SK" dirty="0" err="1" smtClean="0"/>
              <a:t>sociáno-ekonomickej</a:t>
            </a:r>
            <a:r>
              <a:rPr lang="sk-SK" dirty="0" smtClean="0"/>
              <a:t> sfére, nakoľko pôda vo vlastníctve bieloruských šľachticov bola zamenená na ich individuálne vlastníctvo, na ktorom pracovali bieloruskou šľachtou najatí roľníci. </a:t>
            </a:r>
            <a:endParaRPr lang="sk-SK" dirty="0" smtClean="0"/>
          </a:p>
          <a:p>
            <a:r>
              <a:rPr lang="sk-SK" dirty="0" smtClean="0"/>
              <a:t>Táto </a:t>
            </a:r>
            <a:r>
              <a:rPr lang="sk-SK" dirty="0" smtClean="0"/>
              <a:t>šľachta - na rozdiel od roľníkov a mestskej inteligencie, ktorá naďalej používala bieloruštinu a bola verná </a:t>
            </a:r>
            <a:r>
              <a:rPr lang="sk-SK" dirty="0" err="1" smtClean="0"/>
              <a:t>uniatskej</a:t>
            </a:r>
            <a:r>
              <a:rPr lang="sk-SK" dirty="0" smtClean="0"/>
              <a:t> cirkvi - si veľmi rýchlo osvojila poľský jazyk, poľskú kultúru a rímskokatolícke náboženstvo.</a:t>
            </a:r>
          </a:p>
          <a:p>
            <a:r>
              <a:rPr lang="sk-SK" dirty="0" smtClean="0"/>
              <a:t>Poľsko-litovský štát bol na vrchole svojej moci na začiatku 17. storočia.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tomto období jej územie siahalo od Baltského až k Čiernemu moru, navyše Ruské cárstvo uznala na tróne Poľsko-litovského štátu poľského kráľa Vladislava IV. </a:t>
            </a:r>
            <a:r>
              <a:rPr lang="sk-SK" dirty="0" err="1" smtClean="0"/>
              <a:t>Vasu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Nasledujúcich </a:t>
            </a:r>
            <a:r>
              <a:rPr lang="sk-SK" dirty="0" smtClean="0"/>
              <a:t>150 rokov 17. storočia sa nieslo v </a:t>
            </a:r>
            <a:r>
              <a:rPr lang="sk-SK" dirty="0" err="1" smtClean="0"/>
              <a:t>zanemní</a:t>
            </a:r>
            <a:r>
              <a:rPr lang="sk-SK" dirty="0" smtClean="0"/>
              <a:t> vojen medzi Ruskom, Poľskom a Švédskom. Rusko-poľská vojna (1654 - 1667), v ktorej Rusko a </a:t>
            </a:r>
            <a:r>
              <a:rPr lang="sk-SK" dirty="0" err="1" smtClean="0"/>
              <a:t>Poľskobojovali</a:t>
            </a:r>
            <a:r>
              <a:rPr lang="sk-SK" dirty="0" smtClean="0"/>
              <a:t> o vplyv </a:t>
            </a:r>
            <a:r>
              <a:rPr lang="sk-SK" dirty="0" smtClean="0"/>
              <a:t>na </a:t>
            </a:r>
            <a:r>
              <a:rPr lang="sk-SK" dirty="0" smtClean="0"/>
              <a:t>území Ukrajiny a Severná vojna (1700 - 1721) medzi Ruskom a Švédskom o strategický prístup k Baltskému moru sa obzvlášť pričinila o devastáciu Bieloruska.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dôsledku násilností, hladu a chorôb v týchto vojnách našla smrť asi polovica vtedajšieho bieloruského obyvateľstva v Poľsko-litovskom štáte.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r>
              <a:rPr lang="sk-SK" dirty="0" smtClean="0"/>
              <a:t>Po troch deleniach Poľska v rokoch 1772, 1793 a 1795 medzi Rusko, Prusko a </a:t>
            </a:r>
            <a:r>
              <a:rPr lang="sk-SK" dirty="0" err="1" smtClean="0"/>
              <a:t>Rakúsko-Uhorsko</a:t>
            </a:r>
            <a:r>
              <a:rPr lang="sk-SK" dirty="0" smtClean="0"/>
              <a:t> sa bieloruské územie stalo </a:t>
            </a:r>
            <a:r>
              <a:rPr lang="sk-SK" dirty="0" err="1" smtClean="0"/>
              <a:t>časťouRuského</a:t>
            </a:r>
            <a:r>
              <a:rPr lang="sk-SK" dirty="0" smtClean="0"/>
              <a:t> impéria a tvorilo jeho severozápadnú oblasť. </a:t>
            </a:r>
            <a:endParaRPr lang="sk-SK" dirty="0" smtClean="0"/>
          </a:p>
          <a:p>
            <a:r>
              <a:rPr lang="sk-SK" dirty="0" err="1" smtClean="0"/>
              <a:t>Uniatská</a:t>
            </a:r>
            <a:r>
              <a:rPr lang="sk-SK" dirty="0" smtClean="0"/>
              <a:t> </a:t>
            </a:r>
            <a:r>
              <a:rPr lang="sk-SK" dirty="0" smtClean="0"/>
              <a:t>cirkev bola v roku 1839 zlikvidovaná. </a:t>
            </a:r>
            <a:endParaRPr lang="sk-SK" dirty="0" smtClean="0"/>
          </a:p>
          <a:p>
            <a:r>
              <a:rPr lang="sk-SK" dirty="0" smtClean="0"/>
              <a:t>O </a:t>
            </a:r>
            <a:r>
              <a:rPr lang="sk-SK" dirty="0" smtClean="0"/>
              <a:t>rok neskôr (1840) nadobudol účinnosť ruský súdny zákonník a používanie názvu „Bielorusko“ pre vyčlenenie bieloruského územia bolo zakázané.</a:t>
            </a:r>
          </a:p>
          <a:p>
            <a:r>
              <a:rPr lang="sk-SK" dirty="0" smtClean="0"/>
              <a:t>Bieloruská šľachta a časť roľníkov pod vedením </a:t>
            </a:r>
            <a:r>
              <a:rPr lang="sk-SK" dirty="0" err="1" smtClean="0"/>
              <a:t>Kastusa</a:t>
            </a:r>
            <a:r>
              <a:rPr lang="sk-SK" dirty="0" smtClean="0"/>
              <a:t> </a:t>
            </a:r>
            <a:r>
              <a:rPr lang="sk-SK" dirty="0" err="1" smtClean="0"/>
              <a:t>Kalinovskisa</a:t>
            </a:r>
            <a:r>
              <a:rPr lang="sk-SK" dirty="0" smtClean="0"/>
              <a:t> sa rozhodli vyjadriť nesúhlas s vtedajšou situáciou v krajine a uskutočnili poľsko-litovské povstanie (1863). </a:t>
            </a:r>
            <a:endParaRPr lang="sk-SK" dirty="0" smtClean="0"/>
          </a:p>
          <a:p>
            <a:r>
              <a:rPr lang="sk-SK" dirty="0" smtClean="0"/>
              <a:t>Povstaním </a:t>
            </a:r>
            <a:r>
              <a:rPr lang="sk-SK" dirty="0" smtClean="0"/>
              <a:t>docielili liberalizáciu spoločenského života v Rusku v 60. - 70. rokoch 19. </a:t>
            </a:r>
            <a:r>
              <a:rPr lang="sk-SK" dirty="0" err="1" smtClean="0"/>
              <a:t>storočiaa</a:t>
            </a:r>
            <a:r>
              <a:rPr lang="sk-SK" dirty="0" smtClean="0"/>
              <a:t> rozvoj publikácii v bieloruskom jazyku.</a:t>
            </a:r>
          </a:p>
          <a:p>
            <a:r>
              <a:rPr lang="sk-SK" dirty="0" smtClean="0"/>
              <a:t>Dňa 24. marca 1918 bieloruský parlament vyhlásil Bieloruskú ľudovú republiku a po odchode nemeckých okupačných vojsk a </a:t>
            </a:r>
            <a:r>
              <a:rPr lang="sk-SK" dirty="0" err="1" smtClean="0"/>
              <a:t>skončeníprvej</a:t>
            </a:r>
            <a:r>
              <a:rPr lang="sk-SK" dirty="0" smtClean="0"/>
              <a:t> svetovej vojny 27. februára 1918 Litovsko-Bieloruská sovietska socialistická republika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Avšak ihneď po jej napadnutí Poľskom o rok neskôr (1919) a krátkej vojny medzi Poľskom a sovietskym Ruskom bolo Bielorusko v roku 1920 znova rozdelené. </a:t>
            </a:r>
            <a:endParaRPr lang="sk-SK" dirty="0" smtClean="0"/>
          </a:p>
          <a:p>
            <a:r>
              <a:rPr lang="sk-SK" dirty="0" smtClean="0"/>
              <a:t>Približne </a:t>
            </a:r>
            <a:r>
              <a:rPr lang="sk-SK" dirty="0" smtClean="0"/>
              <a:t>100 000 km² sa stalo súčasťou Poľska a na zvyšnej časti územia (107 000 km²), ktorá bola poväčšine obývaná bieloruským obyvateľstvom (zhruba 5 000 </a:t>
            </a:r>
            <a:r>
              <a:rPr lang="sk-SK" dirty="0" err="1" smtClean="0"/>
              <a:t>000</a:t>
            </a:r>
            <a:r>
              <a:rPr lang="sk-SK" dirty="0" smtClean="0"/>
              <a:t>) bola vyhlásená Bieloruská sovietska socialistická republika, ktorá sa v roku 1922 stala súčasťou ZSSR.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r>
              <a:rPr lang="sk-SK" dirty="0" smtClean="0"/>
              <a:t>Koncom 20. rokov 20. storočia </a:t>
            </a:r>
            <a:r>
              <a:rPr lang="sk-SK" dirty="0" err="1" smtClean="0"/>
              <a:t>Josif</a:t>
            </a:r>
            <a:r>
              <a:rPr lang="sk-SK" dirty="0" smtClean="0"/>
              <a:t> </a:t>
            </a:r>
            <a:r>
              <a:rPr lang="sk-SK" dirty="0" err="1" smtClean="0"/>
              <a:t>Vissarionovič</a:t>
            </a:r>
            <a:r>
              <a:rPr lang="sk-SK" dirty="0" smtClean="0"/>
              <a:t> Stalin začal Bielorusko postupne </a:t>
            </a:r>
            <a:r>
              <a:rPr lang="sk-SK" dirty="0" err="1" smtClean="0"/>
              <a:t>sovietizovať</a:t>
            </a:r>
            <a:r>
              <a:rPr lang="sk-SK" dirty="0" smtClean="0"/>
              <a:t>. Industrializácia a kolektivizácia v 30. rokoch 20. storočia izolovali státisíce miestnych Bielorusov v prudko rozvíjajúcich sa mestách, čo malo za následok prevahu bieloruského obyvateľstva v období 50. rokov 20. storočia nad iným etnickými obyvateľstvom (Rusmi, Poliakmi, Židmi</a:t>
            </a:r>
            <a:r>
              <a:rPr lang="sk-SK" dirty="0" smtClean="0"/>
              <a:t>).</a:t>
            </a:r>
          </a:p>
          <a:p>
            <a:r>
              <a:rPr lang="sk-SK" dirty="0" smtClean="0"/>
              <a:t>V dôsledku napadnutia krajiny nacistickým Nemeckom a jeho okupáciou počas druhej svetovej vojny Bielorusko utrpelo veľké </a:t>
            </a:r>
            <a:r>
              <a:rPr lang="sk-SK" dirty="0" smtClean="0"/>
              <a:t>škody</a:t>
            </a:r>
          </a:p>
          <a:p>
            <a:r>
              <a:rPr lang="sk-SK" dirty="0" err="1" smtClean="0"/>
              <a:t>Vdruhej</a:t>
            </a:r>
            <a:r>
              <a:rPr lang="sk-SK" dirty="0" smtClean="0"/>
              <a:t> </a:t>
            </a:r>
            <a:r>
              <a:rPr lang="sk-SK" dirty="0" smtClean="0"/>
              <a:t>svetovej vojne Bielorusko stratilo asi 2 225 000 obyvateľov, približne štvrtinu obyvateľstva</a:t>
            </a:r>
            <a:r>
              <a:rPr lang="sk-SK" baseline="30000" dirty="0" smtClean="0"/>
              <a:t>[1]</a:t>
            </a:r>
            <a:r>
              <a:rPr lang="sk-SK" dirty="0" smtClean="0"/>
              <a:t>. Viac než všetci západní Spojenci dohromady.</a:t>
            </a:r>
          </a:p>
          <a:p>
            <a:r>
              <a:rPr lang="sk-SK" dirty="0" smtClean="0"/>
              <a:t>Po vojne sa situácia v krajine postupne dostávala do normálu. V 70. rokoch 20. storočia </a:t>
            </a:r>
            <a:r>
              <a:rPr lang="sk-SK" dirty="0" err="1" smtClean="0"/>
              <a:t>boloBielorusko</a:t>
            </a:r>
            <a:r>
              <a:rPr lang="sk-SK" dirty="0" smtClean="0"/>
              <a:t> už rozvinutou ekonomickou oblasťou Sovietskeho zväzu. </a:t>
            </a:r>
            <a:endParaRPr lang="sk-SK" dirty="0" smtClean="0"/>
          </a:p>
          <a:p>
            <a:r>
              <a:rPr lang="sk-SK" dirty="0" smtClean="0"/>
              <a:t>Rast </a:t>
            </a:r>
            <a:r>
              <a:rPr lang="sk-SK" dirty="0" smtClean="0"/>
              <a:t>priemyslu a urbanizácie podnietil zosilnenie procesu asimilácie bieloruského obyvateľstva. Štátna politika vzdelanosti a kultúry, ktorú Sovietsky zväz viedol, zapríčinila rozvoj vydávania ruských kníh a uzákonenie ruského jazyka ako úradného jazyka v Bielorusku a vyučovacieho jazyka na školách.</a:t>
            </a:r>
          </a:p>
          <a:p>
            <a:r>
              <a:rPr lang="sk-SK" dirty="0" smtClean="0"/>
              <a:t>Na voľbách v roku 1990 získala Komunistická strana Sovietskeho zväzu väčšinu miest v Najvyššom Soviete, ale účasť druhých politických strán v parlamente spôsobil rozkol názorov poslancov na tri skupiny:</a:t>
            </a:r>
          </a:p>
          <a:p>
            <a:r>
              <a:rPr lang="sk-SK" dirty="0" smtClean="0"/>
              <a:t>Nomenklatúru KS ZSSR</a:t>
            </a:r>
          </a:p>
          <a:p>
            <a:r>
              <a:rPr lang="sk-SK" dirty="0" smtClean="0"/>
              <a:t>Antikomunistický Bieloruský národný front</a:t>
            </a:r>
          </a:p>
          <a:p>
            <a:r>
              <a:rPr lang="sk-SK" dirty="0" smtClean="0"/>
              <a:t>Umiernení</a:t>
            </a:r>
          </a:p>
          <a:p>
            <a:r>
              <a:rPr lang="sk-SK" dirty="0" smtClean="0"/>
              <a:t>Prvá skupina poslancov podporovala augustový puč v Moskve (1991), avšak po jeho neúspechu predseda strany </a:t>
            </a:r>
            <a:r>
              <a:rPr lang="sk-SK" dirty="0" err="1" smtClean="0"/>
              <a:t>Nikolaj</a:t>
            </a:r>
            <a:r>
              <a:rPr lang="sk-SK" dirty="0" smtClean="0"/>
              <a:t> </a:t>
            </a:r>
            <a:r>
              <a:rPr lang="sk-SK" dirty="0" err="1" smtClean="0"/>
              <a:t>Dementej</a:t>
            </a:r>
            <a:r>
              <a:rPr lang="sk-SK" dirty="0" smtClean="0"/>
              <a:t> bol nútený vzdať sa postu predsedu Prezídia Najvyššieho Sovietu BSSR. Na jeho miesto bol 18. septembra 1991 vymenovaný Stanislav </a:t>
            </a:r>
            <a:r>
              <a:rPr lang="sk-SK" dirty="0" err="1" smtClean="0"/>
              <a:t>Šuškevič</a:t>
            </a:r>
            <a:r>
              <a:rPr lang="sk-SK" dirty="0" smtClean="0"/>
              <a:t>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V celozväzovom marcovom referende v roku 1991 (17. marec 1991) o zachovaní sovietskych republík vo Zväze sovietskych socialistických republík 83 % obyvateľstva </a:t>
            </a:r>
            <a:r>
              <a:rPr lang="sk-SK" dirty="0" err="1" smtClean="0"/>
              <a:t>Bieloruskahlasovalo</a:t>
            </a:r>
            <a:r>
              <a:rPr lang="sk-SK" dirty="0" smtClean="0"/>
              <a:t> za zotrvanie svojej krajiny vo zväze a tým aj zachovanie ZSSR. </a:t>
            </a:r>
            <a:endParaRPr lang="sk-SK" dirty="0" smtClean="0"/>
          </a:p>
          <a:p>
            <a:r>
              <a:rPr lang="sk-SK" dirty="0" smtClean="0"/>
              <a:t>Situácia </a:t>
            </a:r>
            <a:r>
              <a:rPr lang="sk-SK" dirty="0" smtClean="0"/>
              <a:t>sa však zmenila, keď v Moskve v auguste roku 1991 vypukol štátny prevrat. Vedúci </a:t>
            </a:r>
            <a:r>
              <a:rPr lang="sk-SK" dirty="0" err="1" smtClean="0"/>
              <a:t>predstaviteliaBieloruska</a:t>
            </a:r>
            <a:r>
              <a:rPr lang="sk-SK" dirty="0" smtClean="0"/>
              <a:t> a ÚV KSB spočiatku prevrat neodsudzovali, avšak postupom času (po jeho potlačení) boli nútení reagovať na nastupujúce zmeny vo vtedajšom Sovietskom zväze a 25. augusta 1991 v Bielorusku vyhlásili nezávislosť. </a:t>
            </a:r>
            <a:endParaRPr lang="sk-SK" dirty="0" smtClean="0"/>
          </a:p>
          <a:p>
            <a:r>
              <a:rPr lang="sk-SK" dirty="0" smtClean="0"/>
              <a:t>Po </a:t>
            </a:r>
            <a:r>
              <a:rPr lang="sk-SK" dirty="0" smtClean="0"/>
              <a:t>jeho vyhlásení poslanci komunistickej strany ju začali opúšťať. Činnosť Komunistickej strany Bieloruska bola 28. augusta 1991oficiálne zakázaná. </a:t>
            </a:r>
            <a:endParaRPr lang="sk-SK" dirty="0" smtClean="0"/>
          </a:p>
          <a:p>
            <a:r>
              <a:rPr lang="sk-SK" dirty="0" smtClean="0"/>
              <a:t>Pozície </a:t>
            </a:r>
            <a:r>
              <a:rPr lang="sk-SK" dirty="0" smtClean="0"/>
              <a:t>liberálov a národných reformných síl zosilneli. </a:t>
            </a:r>
            <a:endParaRPr lang="sk-SK" dirty="0" smtClean="0"/>
          </a:p>
          <a:p>
            <a:r>
              <a:rPr lang="sk-SK" dirty="0" smtClean="0"/>
              <a:t>Z </a:t>
            </a:r>
            <a:r>
              <a:rPr lang="sk-SK" dirty="0" smtClean="0"/>
              <a:t>neúspechu augustového puču v Moskve obvinili predsedu Prezídia Najvyššieho Sovietu Komunistickej strany Bieloruska </a:t>
            </a:r>
            <a:r>
              <a:rPr lang="sk-SK" dirty="0" err="1" smtClean="0"/>
              <a:t>Nikolaja</a:t>
            </a:r>
            <a:r>
              <a:rPr lang="sk-SK" dirty="0" smtClean="0"/>
              <a:t> </a:t>
            </a:r>
            <a:r>
              <a:rPr lang="sk-SK" dirty="0" err="1" smtClean="0"/>
              <a:t>Dementeja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 smtClean="0"/>
              <a:t>tomto poste ho vystriedal Stanislav </a:t>
            </a:r>
            <a:r>
              <a:rPr lang="sk-SK" dirty="0" err="1" smtClean="0"/>
              <a:t>Šuškevič</a:t>
            </a:r>
            <a:r>
              <a:rPr lang="sk-SK" dirty="0" smtClean="0"/>
              <a:t>, ktorého považovali za </a:t>
            </a:r>
            <a:r>
              <a:rPr lang="sk-SK" dirty="0" smtClean="0"/>
              <a:t>zástancu </a:t>
            </a:r>
            <a:r>
              <a:rPr lang="sk-SK" dirty="0" smtClean="0"/>
              <a:t>reforiem. </a:t>
            </a:r>
            <a:endParaRPr lang="sk-SK" dirty="0" smtClean="0"/>
          </a:p>
          <a:p>
            <a:r>
              <a:rPr lang="sk-SK" dirty="0" smtClean="0"/>
              <a:t>Dňa</a:t>
            </a:r>
            <a:r>
              <a:rPr lang="sk-SK" dirty="0" smtClean="0"/>
              <a:t> 19. septembra 1991 opozícia bieloruského parlamentu prinútila vládu zmeniť názov Bieloruskej sovietskej socialistickej republiky na </a:t>
            </a:r>
            <a:r>
              <a:rPr lang="sk-SK" u="sng" dirty="0" smtClean="0"/>
              <a:t>Bieloruskú republiku</a:t>
            </a:r>
            <a:r>
              <a:rPr lang="sk-SK" dirty="0" smtClean="0"/>
              <a:t> a prijať bielo-červeno-bielu vlajku nezávislého Bieloruska a historický štátny znak Bieloruskej republiky, ktorý zdedilo Litovské </a:t>
            </a:r>
            <a:r>
              <a:rPr lang="sk-SK" dirty="0" err="1" smtClean="0"/>
              <a:t>veľkokniežatstvo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Dňa 7. - 8. decembra na stretnutí prezidentov Ruska (Boris </a:t>
            </a:r>
            <a:r>
              <a:rPr lang="sk-SK" dirty="0" err="1" smtClean="0"/>
              <a:t>Jeľcin</a:t>
            </a:r>
            <a:r>
              <a:rPr lang="sk-SK" dirty="0" smtClean="0"/>
              <a:t>), Ukrajiny (</a:t>
            </a:r>
            <a:r>
              <a:rPr lang="sk-SK" dirty="0" err="1" smtClean="0"/>
              <a:t>Leonid</a:t>
            </a:r>
            <a:r>
              <a:rPr lang="sk-SK" dirty="0" smtClean="0"/>
              <a:t> </a:t>
            </a:r>
            <a:r>
              <a:rPr lang="sk-SK" dirty="0" err="1" smtClean="0"/>
              <a:t>Kravčuk</a:t>
            </a:r>
            <a:r>
              <a:rPr lang="sk-SK" dirty="0" smtClean="0"/>
              <a:t>) </a:t>
            </a:r>
            <a:r>
              <a:rPr lang="sk-SK" dirty="0" err="1" smtClean="0"/>
              <a:t>aBieloruska</a:t>
            </a:r>
            <a:r>
              <a:rPr lang="sk-SK" dirty="0" smtClean="0"/>
              <a:t> (Stanislav </a:t>
            </a:r>
            <a:r>
              <a:rPr lang="sk-SK" dirty="0" err="1" smtClean="0"/>
              <a:t>Šuškevič</a:t>
            </a:r>
            <a:r>
              <a:rPr lang="sk-SK" dirty="0" smtClean="0"/>
              <a:t>) v </a:t>
            </a:r>
            <a:r>
              <a:rPr lang="sk-SK" dirty="0" err="1" smtClean="0"/>
              <a:t>Bielovežskej</a:t>
            </a:r>
            <a:r>
              <a:rPr lang="sk-SK" dirty="0" smtClean="0"/>
              <a:t> rezervácii podpísali dohovor o rozpustení Zväzu sovietskych socialistických republík a jeho zámenu za Spoločenstvo nezávislých štátov, ktorého vznik bol dohodnutý na konferencii v </a:t>
            </a:r>
            <a:r>
              <a:rPr lang="sk-SK" dirty="0" err="1" smtClean="0"/>
              <a:t>Alma-Ate</a:t>
            </a:r>
            <a:r>
              <a:rPr lang="sk-SK" dirty="0" smtClean="0"/>
              <a:t> 21. decembra 1991.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k-SK" dirty="0" smtClean="0"/>
              <a:t>Opoziční poslanci Bieloruského národného frontu nástojili na rozpustenie bieloruského parlamentu a organizáciu nových volieb. Po krajine sa rozbehli petície za rozpustenie parlamentu a bez ohľadu na podpisy zozbierané v priebehu troch mesiacov (vyše 442 000) a nespočetné mítingy, Najvyššia rada republiky ich vyvrátila a spochybnila. </a:t>
            </a:r>
            <a:endParaRPr lang="sk-SK" dirty="0" smtClean="0"/>
          </a:p>
          <a:p>
            <a:r>
              <a:rPr lang="sk-SK" dirty="0" smtClean="0"/>
              <a:t>Napriek </a:t>
            </a:r>
            <a:r>
              <a:rPr lang="sk-SK" dirty="0" smtClean="0"/>
              <a:t>tomu bola za skrátenie volebného obdobia z piatich na štyri roky a vyhlásenie predčasných volieb v roku 1994.</a:t>
            </a:r>
          </a:p>
          <a:p>
            <a:r>
              <a:rPr lang="sk-SK" dirty="0" smtClean="0"/>
              <a:t>Z predčasných volieb vyšla víťazne strana premiéra </a:t>
            </a:r>
            <a:r>
              <a:rPr lang="sk-SK" dirty="0" err="1" smtClean="0"/>
              <a:t>Vjačeslava</a:t>
            </a:r>
            <a:r>
              <a:rPr lang="sk-SK" dirty="0" smtClean="0"/>
              <a:t> </a:t>
            </a:r>
            <a:r>
              <a:rPr lang="sk-SK" dirty="0" err="1" smtClean="0"/>
              <a:t>Kebiča</a:t>
            </a:r>
            <a:r>
              <a:rPr lang="sk-SK" dirty="0" smtClean="0"/>
              <a:t>, ktorá sa skladala z bývalých členov komunistickej strany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Počas nasledujúceho obdobia sa pokúšalo viesť tradičnú politiku vzdialenú extrémizmu aká bola dovtedy známa obyvateľom krajiny.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roku 1993 preto prijali Zákon o privatizácii, ktorý zabezpečil ochranu kolchozov a </a:t>
            </a:r>
            <a:r>
              <a:rPr lang="sk-SK" dirty="0" err="1" smtClean="0"/>
              <a:t>štátnychsovchozov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Navyše </a:t>
            </a:r>
            <a:r>
              <a:rPr lang="sk-SK" dirty="0" smtClean="0"/>
              <a:t>sa Stanislav </a:t>
            </a:r>
            <a:r>
              <a:rPr lang="sk-SK" dirty="0" err="1" smtClean="0"/>
              <a:t>Šuškevič</a:t>
            </a:r>
            <a:r>
              <a:rPr lang="sk-SK" dirty="0" smtClean="0"/>
              <a:t> snažil zrýchliť privatizáciu štátnych podnikov, v týchto krokoch však nebol úspešný a v auguste 1994 bol na poste predsedu parlamentu nahradený </a:t>
            </a:r>
            <a:r>
              <a:rPr lang="sk-SK" dirty="0" err="1" smtClean="0"/>
              <a:t>Mjačeslavom</a:t>
            </a:r>
            <a:r>
              <a:rPr lang="sk-SK" dirty="0" smtClean="0"/>
              <a:t> </a:t>
            </a:r>
            <a:r>
              <a:rPr lang="sk-SK" dirty="0" err="1" smtClean="0"/>
              <a:t>Gribom</a:t>
            </a:r>
            <a:r>
              <a:rPr lang="sk-SK" dirty="0" smtClean="0"/>
              <a:t>.</a:t>
            </a:r>
          </a:p>
          <a:p>
            <a:r>
              <a:rPr lang="sk-SK" dirty="0" smtClean="0"/>
              <a:t>Dňa 30. marca 1994 bola Najvyššou radou Bieloruska prijatá nová ústava, ktorá v krajine zabezpečila post prezidenta republiky so širokými </a:t>
            </a:r>
            <a:r>
              <a:rPr lang="sk-SK" dirty="0" err="1" smtClean="0"/>
              <a:t>pravomocami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Prvé </a:t>
            </a:r>
            <a:r>
              <a:rPr lang="sk-SK" dirty="0" smtClean="0"/>
              <a:t>prezidentské voľby v histórii Bieloruska sa konali 10. augusta 1994. </a:t>
            </a:r>
            <a:r>
              <a:rPr lang="sk-SK" dirty="0" err="1" smtClean="0"/>
              <a:t>Vjačeslav</a:t>
            </a:r>
            <a:r>
              <a:rPr lang="sk-SK" dirty="0" smtClean="0"/>
              <a:t> </a:t>
            </a:r>
            <a:r>
              <a:rPr lang="sk-SK" dirty="0" err="1" smtClean="0"/>
              <a:t>Kebič</a:t>
            </a:r>
            <a:r>
              <a:rPr lang="sk-SK" dirty="0" smtClean="0"/>
              <a:t> v nich prehral. Prezidentom Bieloruska sa stal Alexander </a:t>
            </a:r>
            <a:r>
              <a:rPr lang="sk-SK" dirty="0" err="1" smtClean="0"/>
              <a:t>Lukašenko</a:t>
            </a:r>
            <a:r>
              <a:rPr lang="sk-SK" dirty="0" smtClean="0"/>
              <a:t>, ktorý bol proti rozpusteniu Sovietskeho zväzu. </a:t>
            </a:r>
            <a:endParaRPr lang="sk-SK" dirty="0" smtClean="0"/>
          </a:p>
          <a:p>
            <a:r>
              <a:rPr lang="sk-SK" dirty="0" smtClean="0"/>
              <a:t>Po </a:t>
            </a:r>
            <a:r>
              <a:rPr lang="sk-SK" dirty="0" smtClean="0"/>
              <a:t>nástupe do funkcie začal rozvíjať aktívnu kampaň, aby odhalil korupciu v krajine a počas svojej vlády upevnil vzťahy s Ruskom.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ký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</TotalTime>
  <Words>151</Words>
  <Application>Microsoft Office PowerPoint</Application>
  <PresentationFormat>Prezentácia na obrazovke (4:3)</PresentationFormat>
  <Paragraphs>107</Paragraphs>
  <Slides>17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18" baseType="lpstr">
      <vt:lpstr>Technický</vt:lpstr>
      <vt:lpstr>Bielorusko</vt:lpstr>
      <vt:lpstr>Údaje </vt:lpstr>
      <vt:lpstr>Dejiny</vt:lpstr>
      <vt:lpstr>Snímka 4</vt:lpstr>
      <vt:lpstr>Snímka 5</vt:lpstr>
      <vt:lpstr>Snímka 6</vt:lpstr>
      <vt:lpstr>Snímka 7</vt:lpstr>
      <vt:lpstr>Snímka 8</vt:lpstr>
      <vt:lpstr>Snímka 9</vt:lpstr>
      <vt:lpstr>Povrch</vt:lpstr>
      <vt:lpstr>Podnebie</vt:lpstr>
      <vt:lpstr>Vodstvo</vt:lpstr>
      <vt:lpstr>Administratíva</vt:lpstr>
      <vt:lpstr>Politika</vt:lpstr>
      <vt:lpstr>Obyvateľstvo</vt:lpstr>
      <vt:lpstr>Náboženstvo</vt:lpstr>
      <vt:lpstr>To je všetko.....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Bielorusko</dc:title>
  <dc:creator>Student_02</dc:creator>
  <cp:lastModifiedBy>Student_02</cp:lastModifiedBy>
  <cp:revision>1</cp:revision>
  <dcterms:created xsi:type="dcterms:W3CDTF">2012-10-26T11:12:14Z</dcterms:created>
  <dcterms:modified xsi:type="dcterms:W3CDTF">2012-10-26T11:57:50Z</dcterms:modified>
</cp:coreProperties>
</file>