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66C593-493A-474F-B286-F309E9D0DC13}" type="datetimeFigureOut">
              <a:rPr lang="sk-SK" smtClean="0"/>
              <a:pPr/>
              <a:t>29. 10. 2012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D8D16A-42B6-4A0E-A681-9C9A3C792B9B}" type="slidenum">
              <a:rPr lang="sk-SK" smtClean="0"/>
              <a:pPr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Botswana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</a:t>
            </a:r>
            <a:r>
              <a:rPr lang="sk-SK" dirty="0" err="1" smtClean="0">
                <a:latin typeface="Constantia"/>
              </a:rPr>
              <a:t>ďoran</a:t>
            </a:r>
            <a:endParaRPr lang="sk-SK" dirty="0"/>
          </a:p>
        </p:txBody>
      </p:sp>
      <p:pic>
        <p:nvPicPr>
          <p:cNvPr id="4" name="Obrázok 3" descr="125px-Flag_of_Botswana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9648" cy="1785926"/>
          </a:xfrm>
          <a:prstGeom prst="rect">
            <a:avLst/>
          </a:prstGeom>
        </p:spPr>
      </p:pic>
      <p:pic>
        <p:nvPicPr>
          <p:cNvPr id="5" name="Obrázok 4" descr="85px-Coat_of_Arms_of_Botswana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207" y="0"/>
            <a:ext cx="1928794" cy="1497652"/>
          </a:xfrm>
          <a:prstGeom prst="rect">
            <a:avLst/>
          </a:prstGeom>
        </p:spPr>
      </p:pic>
      <p:pic>
        <p:nvPicPr>
          <p:cNvPr id="10" name="Obrázok 9" descr="images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3637" y="3650238"/>
            <a:ext cx="3000364" cy="32077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Rozloha:581 730 km²</a:t>
            </a:r>
          </a:p>
          <a:p>
            <a:r>
              <a:rPr lang="sk-SK" dirty="0" smtClean="0"/>
              <a:t>Počet obyv.:1 765 000</a:t>
            </a:r>
          </a:p>
          <a:p>
            <a:r>
              <a:rPr lang="sk-SK" dirty="0" err="1" smtClean="0"/>
              <a:t>Hl.Mesto:Gaborone</a:t>
            </a:r>
            <a:endParaRPr lang="sk-SK" dirty="0" smtClean="0"/>
          </a:p>
          <a:p>
            <a:r>
              <a:rPr lang="sk-SK" dirty="0" err="1" smtClean="0"/>
              <a:t>Mena:pula</a:t>
            </a:r>
            <a:r>
              <a:rPr lang="sk-SK" dirty="0" smtClean="0"/>
              <a:t> (BWP)</a:t>
            </a:r>
          </a:p>
          <a:p>
            <a:r>
              <a:rPr lang="sk-SK" dirty="0" err="1" smtClean="0"/>
              <a:t>Jazyky:angličtina</a:t>
            </a:r>
            <a:endParaRPr lang="sk-SK" dirty="0" smtClean="0"/>
          </a:p>
          <a:p>
            <a:r>
              <a:rPr lang="sk-SK" dirty="0" smtClean="0"/>
              <a:t>Forma </a:t>
            </a:r>
            <a:r>
              <a:rPr lang="sk-SK" dirty="0" err="1" smtClean="0"/>
              <a:t>vlády:prezidenstká</a:t>
            </a:r>
            <a:r>
              <a:rPr lang="sk-SK" dirty="0" smtClean="0"/>
              <a:t> republika</a:t>
            </a:r>
          </a:p>
          <a:p>
            <a:r>
              <a:rPr lang="sk-SK" dirty="0" smtClean="0"/>
              <a:t>Hlava </a:t>
            </a:r>
            <a:r>
              <a:rPr lang="sk-SK" dirty="0" err="1" smtClean="0"/>
              <a:t>štátu:Ian</a:t>
            </a:r>
            <a:r>
              <a:rPr lang="sk-SK" dirty="0" smtClean="0"/>
              <a:t> </a:t>
            </a:r>
            <a:r>
              <a:rPr lang="sk-SK" dirty="0" err="1" smtClean="0"/>
              <a:t>Khama</a:t>
            </a:r>
            <a:endParaRPr lang="sk-SK" dirty="0"/>
          </a:p>
        </p:txBody>
      </p:sp>
      <p:pic>
        <p:nvPicPr>
          <p:cNvPr id="4" name="Obrázok 3" descr="prevziať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7900" y="2428868"/>
            <a:ext cx="3086100" cy="1485900"/>
          </a:xfrm>
          <a:prstGeom prst="rect">
            <a:avLst/>
          </a:prstGeom>
        </p:spPr>
      </p:pic>
      <p:pic>
        <p:nvPicPr>
          <p:cNvPr id="5" name="Obrázok 4" descr="images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0950" y="4572000"/>
            <a:ext cx="1543050" cy="2286000"/>
          </a:xfrm>
          <a:prstGeom prst="rect">
            <a:avLst/>
          </a:prstGeom>
        </p:spPr>
      </p:pic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1934" y="0"/>
            <a:ext cx="2956544" cy="22145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2844" y="1857364"/>
            <a:ext cx="9001156" cy="5000636"/>
          </a:xfrm>
        </p:spPr>
        <p:txBody>
          <a:bodyPr>
            <a:normAutofit fontScale="85000" lnSpcReduction="20000"/>
          </a:bodyPr>
          <a:lstStyle/>
          <a:p>
            <a:r>
              <a:rPr lang="sk-SK" dirty="0" smtClean="0"/>
              <a:t>Na území dnešnej Botswany žili pred príchodom prvých </a:t>
            </a:r>
            <a:r>
              <a:rPr lang="sk-SK" dirty="0" err="1" smtClean="0"/>
              <a:t>Europánov</a:t>
            </a:r>
            <a:r>
              <a:rPr lang="sk-SK" dirty="0" smtClean="0"/>
              <a:t> pastierske kmene. </a:t>
            </a:r>
          </a:p>
          <a:p>
            <a:r>
              <a:rPr lang="sk-SK" dirty="0" smtClean="0"/>
              <a:t>V 19. storočí dochádzalo k </a:t>
            </a:r>
            <a:r>
              <a:rPr lang="sk-SK" dirty="0" err="1" smtClean="0"/>
              <a:t>medzikmeňovým</a:t>
            </a:r>
            <a:r>
              <a:rPr lang="sk-SK" dirty="0" smtClean="0"/>
              <a:t> násilnostiam a výbojom </a:t>
            </a:r>
            <a:r>
              <a:rPr lang="sk-SK" dirty="0" err="1" smtClean="0"/>
              <a:t>Burov</a:t>
            </a:r>
            <a:r>
              <a:rPr lang="sk-SK" dirty="0" smtClean="0"/>
              <a:t> z </a:t>
            </a:r>
            <a:r>
              <a:rPr lang="sk-SK" dirty="0" err="1" smtClean="0"/>
              <a:t>Transvaalu</a:t>
            </a:r>
            <a:r>
              <a:rPr lang="sk-SK" dirty="0" smtClean="0"/>
              <a:t>.</a:t>
            </a:r>
          </a:p>
          <a:p>
            <a:r>
              <a:rPr lang="sk-SK" dirty="0" smtClean="0"/>
              <a:t> </a:t>
            </a:r>
            <a:r>
              <a:rPr lang="sk-SK" dirty="0" err="1" smtClean="0"/>
              <a:t>Khama</a:t>
            </a:r>
            <a:r>
              <a:rPr lang="sk-SK" dirty="0" smtClean="0"/>
              <a:t> III., vládca najväčšieho botswanského kmeňa </a:t>
            </a:r>
            <a:r>
              <a:rPr lang="sk-SK" dirty="0" err="1" smtClean="0"/>
              <a:t>Tswana</a:t>
            </a:r>
            <a:r>
              <a:rPr lang="sk-SK" dirty="0" smtClean="0"/>
              <a:t>, preto požiadal o pomoc Veľkú Britániu, ktorá 31. marca 1885 v zemi zriadila protektorát.</a:t>
            </a:r>
          </a:p>
          <a:p>
            <a:r>
              <a:rPr lang="sk-SK" dirty="0" err="1" smtClean="0"/>
              <a:t>Bečuánsko</a:t>
            </a:r>
            <a:r>
              <a:rPr lang="sk-SK" dirty="0" smtClean="0"/>
              <a:t>, ako znel pôvodný názov Botswany, získalo nezávislosť v roku 1966. </a:t>
            </a:r>
          </a:p>
          <a:p>
            <a:r>
              <a:rPr lang="sk-SK" dirty="0" smtClean="0"/>
              <a:t>Botswana bola predtým jednou z najchudobnejších častí britského panstva. </a:t>
            </a:r>
          </a:p>
          <a:p>
            <a:r>
              <a:rPr lang="sk-SK" dirty="0" smtClean="0"/>
              <a:t>Zásadný zlom v dejinách Botswany prišiel už po roku jej samostatného vývoja, keď boli v krajine objavené náleziská diamantov. </a:t>
            </a:r>
          </a:p>
          <a:p>
            <a:r>
              <a:rPr lang="sk-SK" dirty="0" smtClean="0"/>
              <a:t>Medzi rokmi 1975 až 1990 rástlo jej hospodárstvo najrýchlejšie na celom svete.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Poloha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Územie Botswany je prevažne rovinaté s niekoľkými náhornými plošinami. </a:t>
            </a:r>
          </a:p>
          <a:p>
            <a:r>
              <a:rPr lang="sk-SK" dirty="0" smtClean="0"/>
              <a:t>Na juhovýchode sa rozprestiera púšť Kalahari. </a:t>
            </a:r>
          </a:p>
          <a:p>
            <a:r>
              <a:rPr lang="sk-SK" dirty="0" smtClean="0"/>
              <a:t>V severozápadnej časti je rozľahlá delta rieky </a:t>
            </a:r>
            <a:r>
              <a:rPr lang="sk-SK" dirty="0" err="1" smtClean="0"/>
              <a:t>Okavango</a:t>
            </a:r>
            <a:r>
              <a:rPr lang="sk-SK" dirty="0" smtClean="0"/>
              <a:t>, ktorá sa po období dažďov mení v rozsiahle močiare.</a:t>
            </a:r>
          </a:p>
          <a:p>
            <a:r>
              <a:rPr lang="sk-SK" dirty="0" smtClean="0"/>
              <a:t> Medzi významnejšie toky patrí </a:t>
            </a:r>
            <a:r>
              <a:rPr lang="sk-SK" dirty="0" err="1" smtClean="0"/>
              <a:t>Limpopo</a:t>
            </a:r>
            <a:r>
              <a:rPr lang="sk-SK" dirty="0" smtClean="0"/>
              <a:t>, </a:t>
            </a:r>
            <a:r>
              <a:rPr lang="sk-SK" dirty="0" err="1" smtClean="0"/>
              <a:t>Shashe</a:t>
            </a:r>
            <a:r>
              <a:rPr lang="sk-SK" dirty="0" smtClean="0"/>
              <a:t> a </a:t>
            </a:r>
            <a:r>
              <a:rPr lang="sk-SK" dirty="0" err="1" smtClean="0"/>
              <a:t>Linyanti</a:t>
            </a:r>
            <a:r>
              <a:rPr lang="sk-SK" dirty="0" smtClean="0"/>
              <a:t>.</a:t>
            </a:r>
          </a:p>
          <a:p>
            <a:r>
              <a:rPr lang="sk-SK" dirty="0" smtClean="0"/>
              <a:t>Najvyšším bodom je </a:t>
            </a:r>
            <a:r>
              <a:rPr lang="sk-SK" dirty="0" err="1" smtClean="0"/>
              <a:t>Tsodilo</a:t>
            </a:r>
            <a:r>
              <a:rPr lang="sk-SK" dirty="0" smtClean="0"/>
              <a:t> (1489 m. n. m.).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Politika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5000636"/>
          </a:xfrm>
        </p:spPr>
        <p:txBody>
          <a:bodyPr>
            <a:normAutofit fontScale="85000" lnSpcReduction="20000"/>
          </a:bodyPr>
          <a:lstStyle/>
          <a:p>
            <a:r>
              <a:rPr lang="sk-SK" dirty="0" smtClean="0"/>
              <a:t>V zemi je zaručená sloboda prejavu, funguje tu reálna politická opozícia. </a:t>
            </a:r>
          </a:p>
          <a:p>
            <a:r>
              <a:rPr lang="sk-SK" dirty="0" smtClean="0"/>
              <a:t>Od získania samostatnosti v Botswane vládne jediná strana: Botswanská demokratická strana</a:t>
            </a:r>
          </a:p>
          <a:p>
            <a:r>
              <a:rPr lang="sk-SK" dirty="0" smtClean="0"/>
              <a:t>Hlavnými príčinami úspešnosti BDS sú jej zásluhy o vznik samostatnej Botswany, zásluhy všetkých troch prezidentov ktorý vyšli z jej radov (</a:t>
            </a:r>
            <a:r>
              <a:rPr lang="sk-SK" dirty="0" err="1" smtClean="0"/>
              <a:t>Seretse</a:t>
            </a:r>
            <a:r>
              <a:rPr lang="sk-SK" dirty="0" smtClean="0"/>
              <a:t> </a:t>
            </a:r>
            <a:r>
              <a:rPr lang="sk-SK" dirty="0" err="1" smtClean="0"/>
              <a:t>Khama</a:t>
            </a:r>
            <a:r>
              <a:rPr lang="sk-SK" dirty="0" smtClean="0"/>
              <a:t>, </a:t>
            </a:r>
            <a:r>
              <a:rPr lang="sk-SK" dirty="0" err="1" smtClean="0"/>
              <a:t>Quett</a:t>
            </a:r>
            <a:r>
              <a:rPr lang="sk-SK" dirty="0" smtClean="0"/>
              <a:t> </a:t>
            </a:r>
            <a:r>
              <a:rPr lang="sk-SK" dirty="0" err="1" smtClean="0"/>
              <a:t>Ketumile</a:t>
            </a:r>
            <a:r>
              <a:rPr lang="sk-SK" dirty="0" smtClean="0"/>
              <a:t> </a:t>
            </a:r>
            <a:r>
              <a:rPr lang="sk-SK" dirty="0" err="1" smtClean="0"/>
              <a:t>Masire</a:t>
            </a:r>
            <a:r>
              <a:rPr lang="sk-SK" dirty="0" smtClean="0"/>
              <a:t>, </a:t>
            </a:r>
            <a:r>
              <a:rPr lang="sk-SK" dirty="0" err="1" smtClean="0"/>
              <a:t>Festus</a:t>
            </a:r>
            <a:r>
              <a:rPr lang="sk-SK" dirty="0" smtClean="0"/>
              <a:t> </a:t>
            </a:r>
            <a:r>
              <a:rPr lang="sk-SK" dirty="0" err="1" smtClean="0"/>
              <a:t>Mogae</a:t>
            </a:r>
            <a:r>
              <a:rPr lang="sk-SK" dirty="0" smtClean="0"/>
              <a:t>) a dostatočný rastový potenciál stelesnený vo vzdelaných členoch strany.</a:t>
            </a:r>
          </a:p>
          <a:p>
            <a:r>
              <a:rPr lang="sk-SK" dirty="0" smtClean="0"/>
              <a:t>V roku 1999 získala BDS 54,2 % hlasov, čo je o celých 21% menej než v roku 1979.</a:t>
            </a:r>
          </a:p>
          <a:p>
            <a:r>
              <a:rPr lang="sk-SK" dirty="0" smtClean="0"/>
              <a:t> Naopak mierne </a:t>
            </a:r>
            <a:r>
              <a:rPr lang="sk-SK" dirty="0" err="1" smtClean="0"/>
              <a:t>posilujú</a:t>
            </a:r>
            <a:r>
              <a:rPr lang="sk-SK" dirty="0" smtClean="0"/>
              <a:t> opozičné strany, hlavne Botswanská národná </a:t>
            </a:r>
            <a:r>
              <a:rPr lang="sk-SK" dirty="0" err="1" smtClean="0"/>
              <a:t>fronta</a:t>
            </a:r>
            <a:r>
              <a:rPr lang="sk-SK" dirty="0" smtClean="0"/>
              <a:t>, ktorá je vodcovským prvkom politickej opozície už od zrodu samostatného štátu, a Botswanská kongresová strana, ktorá do volebných bojov zasiahla až v predposledných voľbách v roku 1999, kedy získala 11,3 % hlasov.</a:t>
            </a:r>
          </a:p>
          <a:p>
            <a:r>
              <a:rPr lang="sk-SK" dirty="0" smtClean="0"/>
              <a:t> V posledných voľbách v októbri 2004 zvíťazila BDS (51,7%) pred BNF (26,1%) a BKS (16,6%).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Hlavná voličská opora BDS sa nachádza na vidieku, opozičné strany, predovšetkým BNF, sa naopak tešia priazni hlavne u mestského obyvateľstva. Slabosť botswanskej opozície je z veľkej časti dôsledok jej značnej roztrieštenosti. I keď sa pred voľbami podarilo </a:t>
            </a:r>
            <a:r>
              <a:rPr lang="sk-SK" dirty="0" err="1" smtClean="0"/>
              <a:t>ustaviť</a:t>
            </a:r>
            <a:r>
              <a:rPr lang="sk-SK" dirty="0" smtClean="0"/>
              <a:t> koalíciu BNF a dvoch menších strán, atomizácia opozičných strán i naďalej pokračuje, čo je možno doložiť na príklade Novej demokratickej strany, ktorá sa nedávno oddelila od BNF.</a:t>
            </a:r>
          </a:p>
          <a:p>
            <a:r>
              <a:rPr lang="sk-SK" dirty="0" smtClean="0"/>
              <a:t>Okrem Národného zhromaždenia má Botswana i druhú zložku </a:t>
            </a:r>
            <a:r>
              <a:rPr lang="sk-SK" dirty="0" err="1" smtClean="0"/>
              <a:t>zákonodárnej</a:t>
            </a:r>
            <a:r>
              <a:rPr lang="sk-SK" dirty="0" smtClean="0"/>
              <a:t> moci - na etnickom zastúpení založený Snem náčelníkov. Tento pätnásťčlenný útvar pozostáva z ôsmich náčelníkov </a:t>
            </a:r>
            <a:r>
              <a:rPr lang="sk-SK" dirty="0" err="1" smtClean="0"/>
              <a:t>tswanských</a:t>
            </a:r>
            <a:r>
              <a:rPr lang="sk-SK" dirty="0" smtClean="0"/>
              <a:t> kmeňov, štyroch zástupcov menšinových kmeňov a troch členov volených samotným snemom. Dané zloženie nevyhovuje menšinovým kmeňom. Napríklad zástupcovia kmeňa </a:t>
            </a:r>
            <a:r>
              <a:rPr lang="sk-SK" dirty="0" err="1" smtClean="0"/>
              <a:t>Bangwaketse</a:t>
            </a:r>
            <a:r>
              <a:rPr lang="sk-SK" dirty="0" smtClean="0"/>
              <a:t> odišli z BDS, keď sa im nepodarilo presadiť svojho etnického príslušníka do Snemu náčelníkov. Snem náčelníkov však zásluhou skorších opatrení BDS a </a:t>
            </a:r>
            <a:r>
              <a:rPr lang="sk-SK" dirty="0" err="1" smtClean="0"/>
              <a:t>Seretse</a:t>
            </a:r>
            <a:r>
              <a:rPr lang="sk-SK" dirty="0" smtClean="0"/>
              <a:t> </a:t>
            </a:r>
            <a:r>
              <a:rPr lang="sk-SK" dirty="0" err="1" smtClean="0"/>
              <a:t>Khamy</a:t>
            </a:r>
            <a:r>
              <a:rPr lang="sk-SK" dirty="0" smtClean="0"/>
              <a:t> </a:t>
            </a:r>
            <a:r>
              <a:rPr lang="sk-SK" dirty="0" err="1" smtClean="0"/>
              <a:t>nehraje</a:t>
            </a:r>
            <a:r>
              <a:rPr lang="sk-SK" dirty="0" smtClean="0"/>
              <a:t> zásadnejšiu rolu. Okrem istého vplyvu na tvorbu legislatívy tykajúcej sa kmeňových záležitostí a zvykového práva plní tento orgán výlučne poradnú funkciu a svojou symbolickou povahou sa </a:t>
            </a:r>
            <a:r>
              <a:rPr lang="sk-SK" dirty="0" err="1" smtClean="0"/>
              <a:t>blíží</a:t>
            </a:r>
            <a:r>
              <a:rPr lang="sk-SK" dirty="0" smtClean="0"/>
              <a:t> britskej Snemovni lordov.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Administratíva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5000636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Územie Botswany je rozdelené do deviatich </a:t>
            </a:r>
            <a:r>
              <a:rPr lang="sk-SK" dirty="0" err="1" smtClean="0"/>
              <a:t>distriktov</a:t>
            </a:r>
            <a:r>
              <a:rPr lang="sk-SK" dirty="0" smtClean="0"/>
              <a:t>:</a:t>
            </a:r>
          </a:p>
          <a:p>
            <a:r>
              <a:rPr lang="sk-SK" dirty="0" smtClean="0"/>
              <a:t>Stredný</a:t>
            </a:r>
          </a:p>
          <a:p>
            <a:r>
              <a:rPr lang="sk-SK" dirty="0" err="1" smtClean="0"/>
              <a:t>Chobe</a:t>
            </a:r>
            <a:endParaRPr lang="sk-SK" dirty="0" smtClean="0"/>
          </a:p>
          <a:p>
            <a:r>
              <a:rPr lang="sk-SK" dirty="0" err="1" smtClean="0"/>
              <a:t>Ghanzi</a:t>
            </a:r>
            <a:endParaRPr lang="sk-SK" dirty="0" smtClean="0"/>
          </a:p>
          <a:p>
            <a:r>
              <a:rPr lang="sk-SK" dirty="0" err="1" smtClean="0"/>
              <a:t>Kgalagadi</a:t>
            </a:r>
            <a:endParaRPr lang="sk-SK" dirty="0" smtClean="0"/>
          </a:p>
          <a:p>
            <a:r>
              <a:rPr lang="sk-SK" dirty="0" err="1" smtClean="0"/>
              <a:t>Kgatleng</a:t>
            </a:r>
            <a:endParaRPr lang="sk-SK" dirty="0" smtClean="0"/>
          </a:p>
          <a:p>
            <a:r>
              <a:rPr lang="sk-SK" dirty="0" err="1" smtClean="0"/>
              <a:t>Kweneng</a:t>
            </a:r>
            <a:endParaRPr lang="sk-SK" dirty="0" smtClean="0"/>
          </a:p>
          <a:p>
            <a:r>
              <a:rPr lang="sk-SK" dirty="0" err="1" smtClean="0"/>
              <a:t>Ngamiland</a:t>
            </a:r>
            <a:endParaRPr lang="sk-SK" dirty="0" smtClean="0"/>
          </a:p>
          <a:p>
            <a:r>
              <a:rPr lang="sk-SK" dirty="0" smtClean="0"/>
              <a:t>Severovýchodný</a:t>
            </a:r>
          </a:p>
          <a:p>
            <a:r>
              <a:rPr lang="sk-SK" dirty="0" smtClean="0"/>
              <a:t>Juhovýchodný</a:t>
            </a:r>
          </a:p>
          <a:p>
            <a:r>
              <a:rPr lang="sk-SK" dirty="0" smtClean="0"/>
              <a:t>Južný</a:t>
            </a:r>
          </a:p>
          <a:p>
            <a:r>
              <a:rPr lang="sk-SK" dirty="0" smtClean="0"/>
              <a:t>V roku 2001 sa </a:t>
            </a:r>
            <a:r>
              <a:rPr lang="sk-SK" dirty="0" err="1" smtClean="0"/>
              <a:t>distrikty</a:t>
            </a:r>
            <a:r>
              <a:rPr lang="sk-SK" dirty="0" smtClean="0"/>
              <a:t> </a:t>
            </a:r>
            <a:r>
              <a:rPr lang="sk-SK" dirty="0" err="1" smtClean="0"/>
              <a:t>Chobe</a:t>
            </a:r>
            <a:r>
              <a:rPr lang="sk-SK" dirty="0" smtClean="0"/>
              <a:t> and </a:t>
            </a:r>
            <a:r>
              <a:rPr lang="sk-SK" dirty="0" err="1" smtClean="0"/>
              <a:t>Ngamiland</a:t>
            </a:r>
            <a:r>
              <a:rPr lang="sk-SK" dirty="0" smtClean="0"/>
              <a:t> </a:t>
            </a:r>
            <a:r>
              <a:rPr lang="sk-SK" dirty="0" err="1" smtClean="0"/>
              <a:t>spojily</a:t>
            </a:r>
            <a:r>
              <a:rPr lang="sk-SK" dirty="0" smtClean="0"/>
              <a:t> v dnešný Severozápadný </a:t>
            </a:r>
            <a:r>
              <a:rPr lang="sk-SK" dirty="0" err="1" smtClean="0"/>
              <a:t>distrikt</a:t>
            </a:r>
            <a:r>
              <a:rPr lang="sk-SK" dirty="0" smtClean="0"/>
              <a:t>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Obyvateľstvo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Väčšinu obyvateľov tvoria príslušníci kmeňa </a:t>
            </a:r>
            <a:r>
              <a:rPr lang="sk-SK" dirty="0" err="1" smtClean="0"/>
              <a:t>Batswana</a:t>
            </a:r>
            <a:r>
              <a:rPr lang="sk-SK" dirty="0" smtClean="0"/>
              <a:t> (95%). </a:t>
            </a:r>
          </a:p>
          <a:p>
            <a:r>
              <a:rPr lang="sk-SK" dirty="0" err="1" smtClean="0"/>
              <a:t>Dalšími</a:t>
            </a:r>
            <a:r>
              <a:rPr lang="sk-SK" dirty="0" smtClean="0"/>
              <a:t> kmeňmi sú </a:t>
            </a:r>
            <a:r>
              <a:rPr lang="sk-SK" dirty="0" err="1" smtClean="0"/>
              <a:t>Kalanga</a:t>
            </a:r>
            <a:r>
              <a:rPr lang="sk-SK" dirty="0" smtClean="0"/>
              <a:t>, </a:t>
            </a:r>
            <a:r>
              <a:rPr lang="sk-SK" dirty="0" err="1" smtClean="0"/>
              <a:t>Basarwa</a:t>
            </a:r>
            <a:r>
              <a:rPr lang="sk-SK" dirty="0" smtClean="0"/>
              <a:t> a </a:t>
            </a:r>
            <a:r>
              <a:rPr lang="sk-SK" dirty="0" err="1" smtClean="0"/>
              <a:t>Kgalagadi</a:t>
            </a:r>
            <a:r>
              <a:rPr lang="sk-SK" dirty="0" smtClean="0"/>
              <a:t> (4%), bieli osadníci predstavujú 1% populácie.</a:t>
            </a:r>
          </a:p>
          <a:p>
            <a:r>
              <a:rPr lang="sk-SK" dirty="0" smtClean="0"/>
              <a:t>Polovica obyvateľov vyznáva pôvodné kmeňové náboženstvo, zvyšok sú kresťania.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je všetko.......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267</Words>
  <Application>Microsoft Office PowerPoint</Application>
  <PresentationFormat>Prezentácia na obrazovke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Tok</vt:lpstr>
      <vt:lpstr>Botswana</vt:lpstr>
      <vt:lpstr>Údaje </vt:lpstr>
      <vt:lpstr>Dejiny</vt:lpstr>
      <vt:lpstr>Poloha</vt:lpstr>
      <vt:lpstr>Politika</vt:lpstr>
      <vt:lpstr>Snímka 6</vt:lpstr>
      <vt:lpstr>Administratíva</vt:lpstr>
      <vt:lpstr>Obyvateľstvo</vt:lpstr>
      <vt:lpstr>To je všetko....... </vt:lpstr>
    </vt:vector>
  </TitlesOfParts>
  <Company>UIPS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Botswana</dc:title>
  <dc:creator>študent 8</dc:creator>
  <cp:lastModifiedBy>študent 8</cp:lastModifiedBy>
  <cp:revision>3</cp:revision>
  <dcterms:created xsi:type="dcterms:W3CDTF">2012-10-29T12:08:31Z</dcterms:created>
  <dcterms:modified xsi:type="dcterms:W3CDTF">2012-10-29T12:30:01Z</dcterms:modified>
</cp:coreProperties>
</file>